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698" r:id="rId2"/>
    <p:sldMasterId id="2147483686" r:id="rId3"/>
    <p:sldMasterId id="2147483736" r:id="rId4"/>
  </p:sldMasterIdLst>
  <p:notesMasterIdLst>
    <p:notesMasterId r:id="rId38"/>
  </p:notesMasterIdLst>
  <p:handoutMasterIdLst>
    <p:handoutMasterId r:id="rId39"/>
  </p:handoutMasterIdLst>
  <p:sldIdLst>
    <p:sldId id="747" r:id="rId5"/>
    <p:sldId id="963" r:id="rId6"/>
    <p:sldId id="1030" r:id="rId7"/>
    <p:sldId id="1032" r:id="rId8"/>
    <p:sldId id="1033" r:id="rId9"/>
    <p:sldId id="1031" r:id="rId10"/>
    <p:sldId id="1038" r:id="rId11"/>
    <p:sldId id="1034" r:id="rId12"/>
    <p:sldId id="1036" r:id="rId13"/>
    <p:sldId id="1037" r:id="rId14"/>
    <p:sldId id="1039" r:id="rId15"/>
    <p:sldId id="1040" r:id="rId16"/>
    <p:sldId id="1041" r:id="rId17"/>
    <p:sldId id="1042" r:id="rId18"/>
    <p:sldId id="1008" r:id="rId19"/>
    <p:sldId id="964" r:id="rId20"/>
    <p:sldId id="1009" r:id="rId21"/>
    <p:sldId id="1028" r:id="rId22"/>
    <p:sldId id="1029" r:id="rId23"/>
    <p:sldId id="1011" r:id="rId24"/>
    <p:sldId id="1010" r:id="rId25"/>
    <p:sldId id="1044" r:id="rId26"/>
    <p:sldId id="1026" r:id="rId27"/>
    <p:sldId id="1025" r:id="rId28"/>
    <p:sldId id="1014" r:id="rId29"/>
    <p:sldId id="1016" r:id="rId30"/>
    <p:sldId id="931" r:id="rId31"/>
    <p:sldId id="932" r:id="rId32"/>
    <p:sldId id="1020" r:id="rId33"/>
    <p:sldId id="1022" r:id="rId34"/>
    <p:sldId id="1023" r:id="rId35"/>
    <p:sldId id="1045" r:id="rId36"/>
    <p:sldId id="1027" r:id="rId37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80" autoAdjust="0"/>
    <p:restoredTop sz="94624" autoAdjust="0"/>
  </p:normalViewPr>
  <p:slideViewPr>
    <p:cSldViewPr>
      <p:cViewPr varScale="1">
        <p:scale>
          <a:sx n="69" d="100"/>
          <a:sy n="69" d="100"/>
        </p:scale>
        <p:origin x="-6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86" y="-102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76363" cy="511731"/>
          </a:xfrm>
          <a:prstGeom prst="rect">
            <a:avLst/>
          </a:prstGeom>
        </p:spPr>
        <p:txBody>
          <a:bodyPr vert="horz" lIns="99029" tIns="49515" rIns="99029" bIns="49515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9029" tIns="49515" rIns="99029" bIns="49515" rtlCol="0"/>
          <a:lstStyle>
            <a:lvl1pPr algn="r">
              <a:defRPr sz="1300"/>
            </a:lvl1pPr>
          </a:lstStyle>
          <a:p>
            <a:fld id="{0F532BE9-C3CB-456E-B59A-4D995B364FEE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6363" cy="511731"/>
          </a:xfrm>
          <a:prstGeom prst="rect">
            <a:avLst/>
          </a:prstGeom>
        </p:spPr>
        <p:txBody>
          <a:bodyPr vert="horz" lIns="99029" tIns="49515" rIns="99029" bIns="49515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29" tIns="49515" rIns="99029" bIns="49515" rtlCol="0" anchor="b"/>
          <a:lstStyle>
            <a:lvl1pPr algn="r">
              <a:defRPr sz="1300"/>
            </a:lvl1pPr>
          </a:lstStyle>
          <a:p>
            <a:fld id="{2BDDC7BA-5C45-4BC8-B617-7C4FF48F7596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Pictur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780" y="765100"/>
            <a:ext cx="4745095" cy="386154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BB6A681-9B54-4835-9BD4-04EC94B61E26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D08B8C9-A03F-4FA0-A92B-94B53BF10075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B847-F537-4553-B096-A61E8CD7E3D7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E7D0D-8CF4-4957-9608-8DDEEB45E30D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5854F-AD1A-42DB-B567-E2DB2BAA812F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592C1-670A-41E2-9376-7DBA48E191EF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E2A4B66-B30A-4AD7-8050-8F8366B9E881}" type="datetimeFigureOut">
              <a:rPr lang="pt-BR" smtClean="0"/>
              <a:pPr/>
              <a:t>21/06/2015</a:t>
            </a:fld>
            <a:endParaRPr lang="pt-B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A6BDCC1-1116-4BB0-ACB2-B9F5931B6A5D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23" r:id="rId12"/>
    <p:sldLayoutId id="2147483679" r:id="rId13"/>
  </p:sldLayoutIdLst>
  <p:transition spd="slow">
    <p:wedg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tert.com.br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tert.com.br/" TargetMode="External"/><Relationship Id="rId2" Type="http://schemas.openxmlformats.org/officeDocument/2006/relationships/hyperlink" Target="mailto:sergiog@wtert.com.br" TargetMode="Externa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73325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/>
              <a:t>Sergio Guerreiro Ribeiro</a:t>
            </a:r>
          </a:p>
          <a:p>
            <a:pPr algn="ctr"/>
            <a:r>
              <a:rPr lang="pt-B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www.wtert.com.br</a:t>
            </a:r>
            <a:endParaRPr lang="pt-BR" sz="3600" b="1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2492896"/>
            <a:ext cx="578815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O ESTADO DA ARTE EM APROVEITAMENTO ENERGÉTICO DOS RESÍDUOS</a:t>
            </a:r>
            <a:endParaRPr lang="en-US" sz="36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1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1835696" cy="2447595"/>
          </a:xfrm>
          <a:prstGeom prst="rect">
            <a:avLst/>
          </a:prstGeom>
        </p:spPr>
      </p:pic>
      <p:pic>
        <p:nvPicPr>
          <p:cNvPr id="5" name="Picture 4" descr="brescia-w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7072"/>
            <a:ext cx="2857500" cy="2095500"/>
          </a:xfrm>
          <a:prstGeom prst="rect">
            <a:avLst/>
          </a:prstGeom>
        </p:spPr>
      </p:pic>
      <p:pic>
        <p:nvPicPr>
          <p:cNvPr id="8" name="Picture 7" descr="amsterd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722" y="1556792"/>
            <a:ext cx="3478442" cy="22522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5328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A POLÍTICA EUROPEIA  MOSTRA O CAMINHO. CLARO QUE NOSSA SITUAÇÃO É DIFERENTE MAS OS PRINCIPIOS CORRETOS DEVEM GOVERNAR AS DECISÕES E NÃO  INTERESSES POLITICOS MESQUINHOS</a:t>
            </a:r>
            <a:endParaRPr lang="pt-BR" sz="1600" b="1" dirty="0" smtClean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 descr="wtert_brasi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12" name="Picture 11" descr="issea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01309" y="188640"/>
            <a:ext cx="3240360" cy="2376264"/>
          </a:xfrm>
          <a:prstGeom prst="rect">
            <a:avLst/>
          </a:prstGeom>
        </p:spPr>
      </p:pic>
      <p:pic>
        <p:nvPicPr>
          <p:cNvPr id="13" name="Picture 12" descr="bilba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5" y="3933056"/>
            <a:ext cx="2959419" cy="2232248"/>
          </a:xfrm>
          <a:prstGeom prst="rect">
            <a:avLst/>
          </a:prstGeom>
        </p:spPr>
      </p:pic>
      <p:pic>
        <p:nvPicPr>
          <p:cNvPr id="14" name="Picture 13" descr="rudersdorf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03641" y="4149080"/>
            <a:ext cx="3240360" cy="23762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342900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Brush Script MT" pitchFamily="66" charset="0"/>
              </a:rPr>
              <a:t>VIENA</a:t>
            </a:r>
            <a:endParaRPr lang="pt-BR" b="1" dirty="0">
              <a:latin typeface="Brush Script MT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3648" y="573325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Brush Script MT" pitchFamily="66" charset="0"/>
              </a:rPr>
              <a:t>BRESCIA</a:t>
            </a:r>
            <a:endParaRPr lang="pt-BR" b="1" dirty="0">
              <a:latin typeface="Brush Script MT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3728" y="162880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Brush Script MT" pitchFamily="66" charset="0"/>
              </a:rPr>
              <a:t>AMSTERDÃ</a:t>
            </a:r>
            <a:endParaRPr lang="pt-BR" b="1" dirty="0">
              <a:latin typeface="Brush Script MT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84368" y="220486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Brush Script MT" pitchFamily="66" charset="0"/>
              </a:rPr>
              <a:t>PARIS</a:t>
            </a:r>
            <a:endParaRPr lang="pt-BR" b="1" dirty="0">
              <a:latin typeface="Brush Script MT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0364" y="392906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Brush Script MT" pitchFamily="66" charset="0"/>
              </a:rPr>
              <a:t>BILBAO</a:t>
            </a:r>
            <a:endParaRPr lang="pt-BR" b="1" dirty="0">
              <a:latin typeface="Brush Script MT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3160" y="4367218"/>
            <a:ext cx="1490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Brush Script MT" pitchFamily="66" charset="0"/>
              </a:rPr>
              <a:t>BERLIM</a:t>
            </a:r>
            <a:endParaRPr lang="pt-BR" b="1" dirty="0">
              <a:latin typeface="Brush Script MT" pitchFamily="66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088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5301208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APRESENTAÇÃO NA NAWTEC 2015</a:t>
            </a:r>
          </a:p>
          <a:p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6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08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81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pt-BR" sz="3200" b="1" dirty="0" smtClean="0">
                <a:latin typeface="Calibri" pitchFamily="34" charset="0"/>
                <a:cs typeface="Calibri" pitchFamily="34" charset="0"/>
              </a:rPr>
              <a:t>USINAS WTE CONVENCIONAIS (40 bar / 400</a:t>
            </a:r>
            <a:r>
              <a:rPr lang="pt-BR" sz="3200" b="1" baseline="30000" dirty="0" smtClean="0">
                <a:latin typeface="Calibri" pitchFamily="34" charset="0"/>
                <a:cs typeface="Calibri" pitchFamily="34" charset="0"/>
              </a:rPr>
              <a:t>o</a:t>
            </a:r>
            <a:r>
              <a:rPr lang="pt-BR" sz="3200" b="1" dirty="0" smtClean="0">
                <a:latin typeface="Calibri" pitchFamily="34" charset="0"/>
                <a:cs typeface="Calibri" pitchFamily="34" charset="0"/>
              </a:rPr>
              <a:t>C)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09543"/>
            <a:ext cx="8208912" cy="614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0" y="558924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/>
              <a:t>A SOLUÇAO ÓTIMA É AQUELA COM A MAIOR EXERGIA EVITANDO PRESSÃO (CUSTO) E TEMPERATURA (CUSTO/CORROSÃO) MUITO ELEVADOS.</a:t>
            </a:r>
          </a:p>
          <a:p>
            <a:pPr algn="ctr"/>
            <a:r>
              <a:rPr lang="pt-B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NESTE TRABALHO APRESENTAMOS UMA FERRAMENTA PARA OBTER A MELHOR SOLUÇÃO INTEGRAL. ALTA EFICIENCIA E BAIXO CUSTO. </a:t>
            </a:r>
            <a:endParaRPr lang="pt-B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997013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"/>
            <a:ext cx="4427984" cy="2025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4924" y="2132856"/>
            <a:ext cx="4449076" cy="168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2843808" y="1052736"/>
            <a:ext cx="216024" cy="216024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91680" y="1628800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>
                <a:latin typeface="Arial" pitchFamily="34" charset="0"/>
                <a:cs typeface="Arial" pitchFamily="34" charset="0"/>
              </a:rPr>
              <a:t>40 bar / 250 </a:t>
            </a:r>
            <a:r>
              <a:rPr lang="pt-BR" sz="9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sz="900" dirty="0" smtClean="0">
                <a:latin typeface="Arial" pitchFamily="34" charset="0"/>
                <a:cs typeface="Arial" pitchFamily="34" charset="0"/>
              </a:rPr>
              <a:t>C</a:t>
            </a:r>
            <a:endParaRPr lang="pt-B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3648" y="2780928"/>
            <a:ext cx="13681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>
                <a:latin typeface="Arial" pitchFamily="34" charset="0"/>
                <a:cs typeface="Arial" pitchFamily="34" charset="0"/>
              </a:rPr>
              <a:t>    0.1 bar / To = 46 </a:t>
            </a:r>
            <a:r>
              <a:rPr lang="pt-BR" sz="9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sz="900" dirty="0" smtClean="0">
                <a:latin typeface="Arial" pitchFamily="34" charset="0"/>
                <a:cs typeface="Arial" pitchFamily="34" charset="0"/>
              </a:rPr>
              <a:t>C</a:t>
            </a:r>
            <a:endParaRPr lang="pt-B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3848" y="1268760"/>
            <a:ext cx="5357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latin typeface="Arial" pitchFamily="34" charset="0"/>
                <a:cs typeface="Arial" pitchFamily="34" charset="0"/>
              </a:rPr>
              <a:t>400 </a:t>
            </a:r>
            <a:r>
              <a:rPr lang="pt-BR" sz="9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sz="900" dirty="0" smtClean="0">
                <a:latin typeface="Arial" pitchFamily="34" charset="0"/>
                <a:cs typeface="Arial" pitchFamily="34" charset="0"/>
              </a:rPr>
              <a:t>C</a:t>
            </a:r>
            <a:endParaRPr lang="pt-BR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9512" y="0"/>
            <a:ext cx="471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ISENTROPIC TURBINE RANKINE CYCLE</a:t>
            </a:r>
            <a:endParaRPr lang="pt-BR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619672" y="1196752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>
                <a:latin typeface="Arial" pitchFamily="34" charset="0"/>
                <a:cs typeface="Arial" pitchFamily="34" charset="0"/>
              </a:rPr>
              <a:t> 80 bar / 295 </a:t>
            </a:r>
            <a:r>
              <a:rPr lang="pt-BR" sz="9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sz="900" dirty="0" smtClean="0">
                <a:latin typeface="Arial" pitchFamily="34" charset="0"/>
                <a:cs typeface="Arial" pitchFamily="34" charset="0"/>
              </a:rPr>
              <a:t>C</a:t>
            </a:r>
            <a:endParaRPr lang="pt-BR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2952000" y="764704"/>
            <a:ext cx="216024" cy="21602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059832" y="836712"/>
            <a:ext cx="0" cy="432048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61048"/>
            <a:ext cx="4427984" cy="1601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3911648"/>
            <a:ext cx="4427984" cy="161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611560" y="332656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 smtClean="0">
                <a:latin typeface="Arial" pitchFamily="34" charset="0"/>
                <a:cs typeface="Arial" pitchFamily="34" charset="0"/>
              </a:rPr>
              <a:t>specific exergy </a:t>
            </a:r>
            <a:r>
              <a:rPr lang="pt-BR" sz="14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pt-BR" sz="1400" b="1" dirty="0" smtClean="0">
                <a:latin typeface="Arial" pitchFamily="34" charset="0"/>
                <a:cs typeface="Arial" pitchFamily="34" charset="0"/>
              </a:rPr>
              <a:t>b = h – To 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532440" y="2708920"/>
            <a:ext cx="0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683568" y="332656"/>
            <a:ext cx="2592288" cy="288032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TextBox 33"/>
          <p:cNvSpPr txBox="1"/>
          <p:nvPr/>
        </p:nvSpPr>
        <p:spPr>
          <a:xfrm>
            <a:off x="5940152" y="5157192"/>
            <a:ext cx="3203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EXERGIA SEGUE EFICIENCIA</a:t>
            </a:r>
            <a:endParaRPr lang="pt-BR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411760" y="908720"/>
            <a:ext cx="28803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ctangle 40"/>
          <p:cNvSpPr/>
          <p:nvPr/>
        </p:nvSpPr>
        <p:spPr>
          <a:xfrm>
            <a:off x="611560" y="836712"/>
            <a:ext cx="21602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ctangle 41"/>
          <p:cNvSpPr/>
          <p:nvPr/>
        </p:nvSpPr>
        <p:spPr>
          <a:xfrm>
            <a:off x="2627784" y="980728"/>
            <a:ext cx="7200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ctangle 44"/>
          <p:cNvSpPr/>
          <p:nvPr/>
        </p:nvSpPr>
        <p:spPr>
          <a:xfrm>
            <a:off x="2699792" y="836712"/>
            <a:ext cx="7200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TextBox 45"/>
          <p:cNvSpPr txBox="1"/>
          <p:nvPr/>
        </p:nvSpPr>
        <p:spPr>
          <a:xfrm>
            <a:off x="2915816" y="692696"/>
            <a:ext cx="2160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2*</a:t>
            </a:r>
            <a:endParaRPr lang="pt-BR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627784" y="980728"/>
            <a:ext cx="2160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t-BR" sz="1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2*</a:t>
            </a:r>
            <a:endParaRPr lang="pt-BR" sz="14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419872" cy="219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6872" y="0"/>
            <a:ext cx="5617128" cy="342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363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INFLUENCIA DA PRESSÃO E TEMPERATURA  NA CORROSÃO DA CALDEIRA (KAMUK)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64502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latin typeface="Arial" pitchFamily="34" charset="0"/>
                <a:cs typeface="Arial" pitchFamily="34" charset="0"/>
              </a:rPr>
              <a:t>CORROSÃO NOS EVAPORADORES PODE OCORRER PELA ELEVAÇÃO DA TEMPERATURA DE SATURAÇÃO DO VAPOR COM A PRESSÃO. PODE SER BEM CONTROLADA COM REVESTIMENTO DE INCONEL NAS PARTES MAIS CRÍTICAS (PRÁTICA USUAL).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99592" y="2348880"/>
            <a:ext cx="648072" cy="129614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6531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44522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23928" y="1844824"/>
            <a:ext cx="424847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32040" y="162880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100 bar sat = 311 </a:t>
            </a:r>
            <a:r>
              <a:rPr lang="pt-BR" sz="12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C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148064" y="1916832"/>
            <a:ext cx="432048" cy="17281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wtert_brasi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" y="16"/>
            <a:ext cx="9239098" cy="685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419872" cy="219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6872" y="0"/>
            <a:ext cx="5617128" cy="342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899592" y="2348880"/>
            <a:ext cx="648072" cy="129614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65313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latin typeface="Arial" pitchFamily="34" charset="0"/>
                <a:cs typeface="Arial" pitchFamily="34" charset="0"/>
              </a:rPr>
              <a:t>CORROSÃO NOS SUPERAQUECEDORES MAIS COMPLICADO. MESMO TUBOS DE INCONEL FALHAM COM FREQUENCIA EM TEMPERATURAS ELEVADAS.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339752" y="1988840"/>
            <a:ext cx="2520280" cy="273630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544522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SOLUÇÕES COM PRESSÕES MÉDIAS &lt; 90 bar E TEMPERATURAS &lt; 420 </a:t>
            </a:r>
            <a:r>
              <a:rPr lang="pt-BR" b="1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C EM CALDEIRAS DE RSU SÃO MELHORES </a:t>
            </a:r>
            <a:r>
              <a:rPr lang="pt-BR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ACIMA DESTA TEMPERATURA PODEMOS USAR SUPERAQUECIMENTO EXTERNO com  GÁS NATURAL  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CICLOS HIBRIDOS (CICLO BI-COMBUSTÍVEL – RSU/GÁS) </a:t>
            </a:r>
            <a:r>
              <a:rPr lang="pt-B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923928" y="1844824"/>
            <a:ext cx="424847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932040" y="1628800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100 bar sat = 311 </a:t>
            </a:r>
            <a:r>
              <a:rPr lang="pt-BR" sz="12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C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148064" y="1916832"/>
            <a:ext cx="432048" cy="17281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wtert_brasi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923928" y="1052736"/>
            <a:ext cx="331236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88024" y="836712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Arial" pitchFamily="34" charset="0"/>
                <a:cs typeface="Arial" pitchFamily="34" charset="0"/>
              </a:rPr>
              <a:t>             420 </a:t>
            </a:r>
            <a:r>
              <a:rPr lang="pt-BR" sz="12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pt-BR" sz="1200" dirty="0" smtClean="0">
                <a:latin typeface="Arial" pitchFamily="34" charset="0"/>
                <a:cs typeface="Arial" pitchFamily="34" charset="0"/>
              </a:rPr>
              <a:t>C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948264" y="1052736"/>
            <a:ext cx="504056" cy="367240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363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INFLUENCIA DA PRESSÃO E TEMPERATURA  NA CORROSÃO DA CALDEIRA (KAMUK)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350100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latin typeface="Arial" pitchFamily="34" charset="0"/>
                <a:cs typeface="Arial" pitchFamily="34" charset="0"/>
              </a:rPr>
              <a:t>CORROSÃO NOS EVAPORADORES PODE OCORRER PELA ELEVAÇÃO DA TEMPERATURA DE SATURAÇÃO DO VAPOR COM A PRESSÃO. PODE SER BEM CONTROLADA COM REVESTIMENTO DE INCONEL NAS PARTES MAIS CRÍTICAS (PRÁTICA USUAL).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3200" b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DIRETIVAS UE x PNRS 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884368" cy="589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4499992" y="1484784"/>
            <a:ext cx="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868144" y="17008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 smtClean="0">
                <a:solidFill>
                  <a:srgbClr val="FF0000"/>
                </a:solidFill>
              </a:rPr>
              <a:t>EFICIENCIA</a:t>
            </a:r>
            <a:r>
              <a:rPr lang="pt-BR" sz="1400" b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pt-BR" sz="1400" b="1" dirty="0" smtClean="0"/>
              <a:t>MAIS ENERGIA POR TON DE RSU</a:t>
            </a:r>
            <a:endParaRPr lang="pt-BR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43608" y="3933056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Arial" pitchFamily="34" charset="0"/>
                <a:cs typeface="Arial" pitchFamily="34" charset="0"/>
              </a:rPr>
              <a:t>   SEM SIMILAR NO BRASIL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5896" y="3933056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Arial" pitchFamily="34" charset="0"/>
                <a:cs typeface="Arial" pitchFamily="34" charset="0"/>
              </a:rPr>
              <a:t>SÃO PAULO SMA-079</a:t>
            </a:r>
            <a:endParaRPr lang="pt-B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7864" y="119675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PNRS – LEI 12.305 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1680" y="764704"/>
            <a:ext cx="475252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Picture 17" descr="wtert_brasi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55576" y="5877272"/>
            <a:ext cx="77048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18"/>
          <p:cNvSpPr txBox="1"/>
          <p:nvPr/>
        </p:nvSpPr>
        <p:spPr>
          <a:xfrm>
            <a:off x="0" y="530120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CONSEQUENCIA </a:t>
            </a:r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ATERROS MUITO BARATOS (IMPACTO AMBIENTAL)</a:t>
            </a: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WTE  VIABILIDADE ECONÔMICA DIFICIL “TIPPING FEE” BAIXA MAS PREÇO DA ELETRICIDADE SUBIU  MAIS TÉRMICAS “BARATAS” NA BASE                         </a:t>
            </a:r>
            <a:endParaRPr lang="pt-B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623731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ELEVAÇÃO DA EFICIÊNCIA VIABILIDADE</a:t>
            </a:r>
            <a:endParaRPr lang="pt-BR" sz="2800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0" grpId="0" animBg="1"/>
      <p:bldP spid="19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836712"/>
            <a:ext cx="4265365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>
                <a:latin typeface="Arial" pitchFamily="34" charset="0"/>
                <a:cs typeface="Arial" pitchFamily="34" charset="0"/>
              </a:rPr>
              <a:t>CICLOS HÍBRIDOS PODEM TER INÚMERAS CONFIGURAÇÕES. EM GERAL COMPREENDEM UM CICLO “TOP” A GÁS E UM CICLO “BOTTOM” A VAPOR MOSTRADOS ABAIXO (PETROV).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3575" y="764704"/>
            <a:ext cx="2970425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764704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TURBINA GÁS/ TURBINA VAPOR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6056" y="476672"/>
            <a:ext cx="3986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               MOTOR GÁS/TURBINA VAPOR</a:t>
            </a:r>
            <a:endParaRPr lang="pt-BR" dirty="0"/>
          </a:p>
        </p:txBody>
      </p:sp>
      <p:sp>
        <p:nvSpPr>
          <p:cNvPr id="11" name="Rectangle 10"/>
          <p:cNvSpPr/>
          <p:nvPr/>
        </p:nvSpPr>
        <p:spPr>
          <a:xfrm>
            <a:off x="2555776" y="1772816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TG TEM MAIOR TEMPERATURA E MAIOR TEOR DE O2 NOS GASES DO QUE OS MOTORES A GÁS. MENOR EFICIENCIA EM CICLO ABERTO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99792" y="3212976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MOTORES A GÁS SÓ DEVEM SER USADOS PARA PRÉ-AQUECER O AR DE COMBUSTÃO OU A ÁGUA DE ALIMENTAÇÃO DA CALDEIRA</a:t>
            </a:r>
            <a:endParaRPr lang="pt-BR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99792" y="3140968"/>
            <a:ext cx="3528392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ctangle 11"/>
          <p:cNvSpPr/>
          <p:nvPr/>
        </p:nvSpPr>
        <p:spPr>
          <a:xfrm>
            <a:off x="2555776" y="1772816"/>
            <a:ext cx="3600400" cy="792088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0" grpId="0"/>
      <p:bldP spid="13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7"/>
            <a:ext cx="5004048" cy="300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0" y="332656"/>
            <a:ext cx="5004048" cy="2952328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9207" y="2060848"/>
            <a:ext cx="423479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CICLOS HÍBRIDOS JÁ FORAM USADOS EM DIVERSAS USINAS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84984"/>
            <a:ext cx="491493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04665"/>
            <a:ext cx="1152128" cy="40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404664"/>
            <a:ext cx="1512168" cy="429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403648" y="3645024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46 MW(GT) - 54 MW(ST)=100 MW</a:t>
            </a:r>
            <a:endParaRPr lang="pt-B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5776" y="2204864"/>
            <a:ext cx="1296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80 MWe</a:t>
            </a:r>
          </a:p>
          <a:p>
            <a:endParaRPr lang="pt-BR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120 MWth (DH)</a:t>
            </a:r>
          </a:p>
          <a:p>
            <a:endParaRPr lang="pt-BR" sz="1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pt-B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555776" y="2204864"/>
            <a:ext cx="1224136" cy="648072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ounded Rectangle 12"/>
          <p:cNvSpPr/>
          <p:nvPr/>
        </p:nvSpPr>
        <p:spPr>
          <a:xfrm>
            <a:off x="1475656" y="3645024"/>
            <a:ext cx="2520280" cy="288032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ounded Rectangle 13"/>
          <p:cNvSpPr/>
          <p:nvPr/>
        </p:nvSpPr>
        <p:spPr>
          <a:xfrm>
            <a:off x="2267744" y="404664"/>
            <a:ext cx="1512168" cy="43204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ounded Rectangle 14"/>
          <p:cNvSpPr/>
          <p:nvPr/>
        </p:nvSpPr>
        <p:spPr>
          <a:xfrm>
            <a:off x="6516216" y="4653136"/>
            <a:ext cx="2627784" cy="387424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ctangle 15"/>
          <p:cNvSpPr/>
          <p:nvPr/>
        </p:nvSpPr>
        <p:spPr>
          <a:xfrm>
            <a:off x="4932040" y="2060848"/>
            <a:ext cx="4211960" cy="324036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extBox 18"/>
          <p:cNvSpPr txBox="1"/>
          <p:nvPr/>
        </p:nvSpPr>
        <p:spPr>
          <a:xfrm>
            <a:off x="5004048" y="5517232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latin typeface="Arial" pitchFamily="34" charset="0"/>
                <a:cs typeface="Arial" pitchFamily="34" charset="0"/>
              </a:rPr>
              <a:t>EM TODAS ESTAS USINAS A PARCELA DE GÁS É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ELEVADA 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&gt; 35%. EM BILBAO É 78%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2780928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2014 FINLAND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9872" y="6381328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2004 SPAIN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04048" y="2132856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1997 JAPAN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9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9" grpId="0"/>
      <p:bldP spid="10" grpId="0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4" name="Picture 3" descr="IMG_1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8064" cy="3861048"/>
          </a:xfrm>
          <a:prstGeom prst="rect">
            <a:avLst/>
          </a:prstGeom>
        </p:spPr>
      </p:pic>
      <p:pic>
        <p:nvPicPr>
          <p:cNvPr id="5" name="Picture 4" descr="IMG_12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99924" y="2924944"/>
            <a:ext cx="5244075" cy="3933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8064" y="260648"/>
            <a:ext cx="3995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VISITA A ZABALGARBI – MAIO 2015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149080"/>
            <a:ext cx="3851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ELEVAÇÃO DO CUSTO DO GN TORNOU A OPERAÇÃO  DEFICITÁRIA. A USINA OPERA COM A TG A MEIA CARGA E MENOR EFICIENCIA. ENORME CONSUMO DE GN  AUMENTA SENSIBILIDADE AO SEU CUSTO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00" y="396000"/>
            <a:ext cx="9058275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868144" y="2492896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610 ton/day 10 MJ/kg (LHV)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8144" y="2420888"/>
            <a:ext cx="3024336" cy="432048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/>
          <p:cNvSpPr/>
          <p:nvPr/>
        </p:nvSpPr>
        <p:spPr>
          <a:xfrm>
            <a:off x="6300192" y="1700808"/>
            <a:ext cx="576064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/>
          <p:cNvSpPr txBox="1"/>
          <p:nvPr/>
        </p:nvSpPr>
        <p:spPr>
          <a:xfrm>
            <a:off x="684000" y="3528000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en-US" sz="1600" b="1" baseline="-25000" dirty="0" smtClean="0">
                <a:latin typeface="Arial" pitchFamily="34" charset="0"/>
                <a:cs typeface="Arial" pitchFamily="34" charset="0"/>
              </a:rPr>
              <a:t>burner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~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mst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.(h</a:t>
            </a:r>
            <a:r>
              <a:rPr lang="en-US" sz="1600" b="1" baseline="-25000" dirty="0" smtClean="0">
                <a:latin typeface="Arial" pitchFamily="34" charset="0"/>
                <a:cs typeface="Arial" pitchFamily="34" charset="0"/>
              </a:rPr>
              <a:t>6ext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– h</a:t>
            </a:r>
            <a:r>
              <a:rPr lang="en-US" sz="1600" b="1" baseline="-25000" dirty="0" smtClean="0">
                <a:latin typeface="Arial" pitchFamily="34" charset="0"/>
                <a:cs typeface="Arial" pitchFamily="34" charset="0"/>
              </a:rPr>
              <a:t>6int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)</a:t>
            </a:r>
            <a:endParaRPr lang="pt-BR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4077072"/>
            <a:ext cx="3127020" cy="190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339752" y="3861048"/>
            <a:ext cx="288032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164288" y="1700808"/>
            <a:ext cx="792088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latin typeface="Arial" pitchFamily="34" charset="0"/>
                <a:cs typeface="Arial" pitchFamily="34" charset="0"/>
              </a:rPr>
              <a:t>ESTE TRABALHO PROPÕE 3 CONFIGURAÇÕES DIFERENTES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9592" y="692696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pt-BR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99592" y="692696"/>
            <a:ext cx="576064" cy="936104"/>
          </a:xfrm>
          <a:prstGeom prst="ellipse">
            <a:avLst/>
          </a:prstGeom>
          <a:solidFill>
            <a:schemeClr val="tx1">
              <a:alpha val="18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-24716"/>
            <a:ext cx="8619306" cy="688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6588224" y="1484784"/>
            <a:ext cx="576064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Oval 4"/>
          <p:cNvSpPr/>
          <p:nvPr/>
        </p:nvSpPr>
        <p:spPr>
          <a:xfrm>
            <a:off x="7668344" y="1412776"/>
            <a:ext cx="792088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6"/>
          <p:cNvSpPr txBox="1"/>
          <p:nvPr/>
        </p:nvSpPr>
        <p:spPr>
          <a:xfrm>
            <a:off x="899592" y="332656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pt-BR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99592" y="332656"/>
            <a:ext cx="576064" cy="936104"/>
          </a:xfrm>
          <a:prstGeom prst="ellipse">
            <a:avLst/>
          </a:prstGeom>
          <a:solidFill>
            <a:schemeClr val="tx1">
              <a:alpha val="18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8"/>
          <p:cNvSpPr txBox="1"/>
          <p:nvPr/>
        </p:nvSpPr>
        <p:spPr>
          <a:xfrm>
            <a:off x="5868144" y="2276872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  610 ton/day 10 MJ/kg (LHV)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84169" y="2276872"/>
            <a:ext cx="2968037" cy="432048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8312224" cy="6780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6516216" y="1412776"/>
            <a:ext cx="648072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Oval 3"/>
          <p:cNvSpPr/>
          <p:nvPr/>
        </p:nvSpPr>
        <p:spPr>
          <a:xfrm>
            <a:off x="7524328" y="1412776"/>
            <a:ext cx="792088" cy="504056"/>
          </a:xfrm>
          <a:prstGeom prst="ellipse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extBox 4"/>
          <p:cNvSpPr txBox="1"/>
          <p:nvPr/>
        </p:nvSpPr>
        <p:spPr>
          <a:xfrm>
            <a:off x="611560" y="5229200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EXTERNAL SUPERHEATING UNCOUPLED FROM GE EXHAUST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3568" y="5229200"/>
            <a:ext cx="3168352" cy="86409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extBox 7"/>
          <p:cNvSpPr txBox="1"/>
          <p:nvPr/>
        </p:nvSpPr>
        <p:spPr>
          <a:xfrm>
            <a:off x="971600" y="260648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pt-BR" sz="5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71600" y="260648"/>
            <a:ext cx="576064" cy="936104"/>
          </a:xfrm>
          <a:prstGeom prst="ellipse">
            <a:avLst/>
          </a:prstGeom>
          <a:solidFill>
            <a:schemeClr val="tx1">
              <a:alpha val="18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9"/>
          <p:cNvSpPr txBox="1"/>
          <p:nvPr/>
        </p:nvSpPr>
        <p:spPr>
          <a:xfrm>
            <a:off x="5868144" y="2276872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  610 ton/day 10 MJ/kg (LHV)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2160" y="2204864"/>
            <a:ext cx="2952328" cy="504056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  </a:t>
            </a:r>
            <a:endParaRPr lang="pt-B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01225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756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                       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600" b="1" dirty="0" smtClean="0">
                <a:solidFill>
                  <a:srgbClr val="FF0000"/>
                </a:solidFill>
              </a:rPr>
              <a:t>TIR DO INVESTIDOR  - </a:t>
            </a:r>
            <a:r>
              <a:rPr lang="pt-BR" sz="1600" b="1" dirty="0" smtClean="0">
                <a:solidFill>
                  <a:srgbClr val="FF0000"/>
                </a:solidFill>
              </a:rPr>
              <a:t>EQUITY (TAXA DE LIXO = 32 EURO/TON</a:t>
            </a:r>
            <a:endParaRPr lang="pt-BR" sz="16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5013176"/>
            <a:ext cx="2843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0000"/>
                </a:solidFill>
              </a:rPr>
              <a:t>CUSTO GN </a:t>
            </a:r>
            <a:r>
              <a:rPr lang="pt-BR" sz="1200" b="1" dirty="0" smtClean="0">
                <a:solidFill>
                  <a:srgbClr val="FF0000"/>
                </a:solidFill>
              </a:rPr>
              <a:t>EUR/MWh</a:t>
            </a:r>
            <a:endParaRPr lang="pt-BR" sz="12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9552" y="836712"/>
            <a:ext cx="2304256" cy="1800200"/>
          </a:xfrm>
          <a:prstGeom prst="ellipse">
            <a:avLst/>
          </a:prstGeom>
          <a:solidFill>
            <a:srgbClr val="FF0000">
              <a:alpha val="0"/>
            </a:srgb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Oval 12"/>
          <p:cNvSpPr/>
          <p:nvPr/>
        </p:nvSpPr>
        <p:spPr>
          <a:xfrm>
            <a:off x="2195736" y="1484784"/>
            <a:ext cx="2304256" cy="1800200"/>
          </a:xfrm>
          <a:prstGeom prst="ellipse">
            <a:avLst/>
          </a:prstGeom>
          <a:solidFill>
            <a:srgbClr val="FF0000">
              <a:alpha val="0"/>
            </a:srgbClr>
          </a:solidFill>
          <a:ln w="127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Oval 13"/>
          <p:cNvSpPr/>
          <p:nvPr/>
        </p:nvSpPr>
        <p:spPr>
          <a:xfrm>
            <a:off x="4067944" y="2204864"/>
            <a:ext cx="2304256" cy="1800200"/>
          </a:xfrm>
          <a:prstGeom prst="ellipse">
            <a:avLst/>
          </a:prstGeom>
          <a:solidFill>
            <a:srgbClr val="FF0000">
              <a:alpha val="0"/>
            </a:srgbClr>
          </a:solidFill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ctangle 15"/>
          <p:cNvSpPr/>
          <p:nvPr/>
        </p:nvSpPr>
        <p:spPr>
          <a:xfrm>
            <a:off x="2267744" y="1052736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TG </a:t>
            </a:r>
            <a:endParaRPr lang="pt-BR" dirty="0"/>
          </a:p>
        </p:txBody>
      </p:sp>
      <p:sp>
        <p:nvSpPr>
          <p:cNvPr id="17" name="Rectangle 16"/>
          <p:cNvSpPr/>
          <p:nvPr/>
        </p:nvSpPr>
        <p:spPr>
          <a:xfrm>
            <a:off x="3419872" y="1412776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MG </a:t>
            </a:r>
            <a:endParaRPr lang="pt-BR" dirty="0"/>
          </a:p>
        </p:txBody>
      </p:sp>
      <p:sp>
        <p:nvSpPr>
          <p:cNvPr id="18" name="Rectangle 17"/>
          <p:cNvSpPr/>
          <p:nvPr/>
        </p:nvSpPr>
        <p:spPr>
          <a:xfrm>
            <a:off x="5004048" y="1988840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SEM MCI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22376"/>
            <a:ext cx="9144000" cy="613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907704" cy="6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56883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0"/>
            <a:ext cx="2520280" cy="86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80728"/>
            <a:ext cx="8517284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368000" y="-772336"/>
            <a:ext cx="6440198" cy="882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99592" y="2564904"/>
            <a:ext cx="7848872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/>
          <p:cNvSpPr txBox="1"/>
          <p:nvPr/>
        </p:nvSpPr>
        <p:spPr>
          <a:xfrm>
            <a:off x="899592" y="2564904"/>
            <a:ext cx="80648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>
                <a:latin typeface="Arial" pitchFamily="34" charset="0"/>
                <a:cs typeface="Arial" pitchFamily="34" charset="0"/>
              </a:rPr>
              <a:t>TOTAL NG 2.93 MWth  </a:t>
            </a:r>
            <a:endParaRPr lang="pt-BR" sz="6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27584" y="2636912"/>
            <a:ext cx="7992888" cy="79208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Straight Connector 5"/>
          <p:cNvCxnSpPr>
            <a:endCxn id="4" idx="0"/>
          </p:cNvCxnSpPr>
          <p:nvPr/>
        </p:nvCxnSpPr>
        <p:spPr>
          <a:xfrm flipH="1">
            <a:off x="4824028" y="1340768"/>
            <a:ext cx="2628292" cy="129614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REAQUECIMENTO – MINIMO CONSUMO DE GN ~ 4% </a:t>
            </a:r>
            <a:endParaRPr lang="pt-BR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wtert_brasi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7145" cy="141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33524"/>
            <a:ext cx="9169337" cy="481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"/>
            <a:ext cx="8288461" cy="685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788024" y="3501008"/>
            <a:ext cx="4355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Arial" pitchFamily="34" charset="0"/>
                <a:cs typeface="Arial" pitchFamily="34" charset="0"/>
              </a:rPr>
              <a:t>PREÇO DO GN TEM POUCA INFLUENCIA NA TIR PARA CICLO DE REAQUECIMENTO SEM MOTOR OU TG.</a:t>
            </a:r>
          </a:p>
          <a:p>
            <a:pPr algn="just"/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b="1" dirty="0" smtClean="0">
                <a:latin typeface="Arial" pitchFamily="34" charset="0"/>
                <a:cs typeface="Arial" pitchFamily="34" charset="0"/>
              </a:rPr>
              <a:t>PORQUE O CONSUMO DE GN É MUITO BAIXO E A LINHA DA TIR TENDE PARA A HORIZONTAL.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0032" y="6237312"/>
            <a:ext cx="2843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rgbClr val="FF0000"/>
                </a:solidFill>
              </a:rPr>
              <a:t>CUSTO GN </a:t>
            </a:r>
            <a:r>
              <a:rPr lang="pt-BR" sz="1200" b="1" dirty="0" smtClean="0">
                <a:solidFill>
                  <a:srgbClr val="FF0000"/>
                </a:solidFill>
              </a:rPr>
              <a:t>EUR/MWh</a:t>
            </a:r>
            <a:endParaRPr lang="pt-BR" sz="12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499992" y="2357264"/>
            <a:ext cx="2016224" cy="10717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763688" y="1124744"/>
            <a:ext cx="648072" cy="21602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11760" y="908720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itchFamily="34" charset="0"/>
                <a:cs typeface="Arial" pitchFamily="34" charset="0"/>
              </a:rPr>
              <a:t>NÃO HÁ VANTAGEM NO REAQUECIMENTO</a:t>
            </a:r>
            <a:endParaRPr lang="pt-B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52000" y="3429000"/>
            <a:ext cx="4355976" cy="2592288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9756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                       </a:t>
            </a:r>
            <a:r>
              <a:rPr lang="pt-BR" sz="1200" b="1" dirty="0" smtClean="0">
                <a:solidFill>
                  <a:srgbClr val="FF0000"/>
                </a:solidFill>
              </a:rPr>
              <a:t> </a:t>
            </a:r>
            <a:r>
              <a:rPr lang="pt-BR" sz="1600" b="1" dirty="0" smtClean="0">
                <a:solidFill>
                  <a:srgbClr val="FF0000"/>
                </a:solidFill>
              </a:rPr>
              <a:t>TIR DO INVESTIDOR  - </a:t>
            </a:r>
            <a:r>
              <a:rPr lang="pt-BR" sz="1600" b="1" dirty="0" smtClean="0">
                <a:solidFill>
                  <a:srgbClr val="FF0000"/>
                </a:solidFill>
              </a:rPr>
              <a:t>EQUITY (TAXA DE LIXO = 32 EURO/TON</a:t>
            </a:r>
            <a:endParaRPr lang="pt-BR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CONCLUSÕES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3200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SOLUÇÃO ÓTIMA NÃO É AQUELA COM A MAIOR EFICIÊNCIA TERMODINAMICA</a:t>
            </a:r>
          </a:p>
          <a:p>
            <a:pPr marL="457200" indent="-457200" algn="just">
              <a:buAutoNum type="arabicPeriod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DEPENDENDO DAS CONDIÇÕES DE CONTORNO, EM ESPECIAL O CUSTO DO GN (BIOGÁS) E O PREÇO DE VENDA DA ENERGIA, O OBJETIVO DEVE SER A MENOR TAXA DE LIXO OU A MAIOR TIR</a:t>
            </a:r>
          </a:p>
          <a:p>
            <a:pPr marL="457200" indent="-457200" algn="just">
              <a:buAutoNum type="arabicPeriod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A SOLUÇÃO COM MOTOR A GÁS E SUPERAQUECIMENTO EXTERNO COM QUEIMADOR É A MELHOR SOLUÇÃO PARA CUSTOS DO GN DE MÉDIO A ALTO </a:t>
            </a:r>
          </a:p>
          <a:p>
            <a:pPr marL="457200" indent="-457200" algn="just">
              <a:buAutoNum type="arabicPeriod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CASO O CUSTO DO GN SUBA MUITO PODEMOS DESLIGAR O MOTOR E PRÉ-AQUECER O AR DE COMBUSTÃO COM VAPOR EXTRAÍDO DA TURBINA. </a:t>
            </a:r>
          </a:p>
          <a:p>
            <a:pPr marL="457200" indent="-457200" algn="just">
              <a:buAutoNum type="arabicPeriod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NA PARTIDA DA USINA NÃO SERÁ PRECISO COMPRAR ENERGIA DA REDE PODENDO USAR O MOTOR OU TURBINA A GÁS. GRANDE ECONOMIA NO INICIO DA OPERAÇÃO 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CONCLUSÕES (CONT.)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3200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 startAt="6"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UMA POLITICA DE GESTÃO DE RESÍDUOS SEM WTE NÃO RESOLVE</a:t>
            </a:r>
          </a:p>
          <a:p>
            <a:pPr marL="457200" indent="-457200"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PROBLEMA FUNDAMENTAL </a:t>
            </a:r>
            <a:r>
              <a:rPr lang="en-US" sz="2000" b="1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IMPACTO AMBIENTAL, DESPERDICIO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 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TODOS OS PAÍSES DESENVOLVIDOS EMPREGAM WTE ALEM DE CHINA E OUTROS 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8. A RECICLAGEM DE LIXO MISTURADO FEITA POR CATADORES É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DESUMANA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E DEVERIA SER IMEDIATAMENTE SUBSTITUIDA PELA RECICLAGEM EM CIMA DA 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COLETA SELETIVA PELOS MESMOS CATADORES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COOPERATIVADOS (EX: IRAJÁ COMLURB)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9. A COMPOSTAGEM PARA SER AMBIENTALMENTE ADEQUADA DEVE SER FEITA NO LIXO ORGANICO SEPARADO NA ORIGEM (ADUBO) 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AutoNum type="arabicPeriod"/>
            </a:pP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marL="457200" indent="-457200"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10. REFLEXÃO: 1 TONELADA DE PET 2L ~ 20.000 GARRAFAS (40 m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). PARA BARATEAR TRANSPORTE PRECISAMOS COMPRIMIR PARA REDUZIR VOLUME (ENERGIA + TRABALHO + CUSTO PRENSA). </a:t>
            </a:r>
            <a:r>
              <a:rPr lang="en-US" sz="2000" b="1" smtClean="0">
                <a:latin typeface="Arial" pitchFamily="34" charset="0"/>
                <a:cs typeface="Arial" pitchFamily="34" charset="0"/>
              </a:rPr>
              <a:t>TAMBEM SEPARAÇÃO POR COR É NECESSÁRIA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84784"/>
            <a:ext cx="9144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atin typeface="Tempus Sans ITC" pitchFamily="82" charset="0"/>
              </a:rPr>
              <a:t>MUITO OBRIGADO</a:t>
            </a:r>
          </a:p>
          <a:p>
            <a:pPr algn="ctr"/>
            <a:endParaRPr lang="pt-BR" sz="5400" b="1" dirty="0" smtClean="0">
              <a:latin typeface="Tempus Sans ITC" pitchFamily="82" charset="0"/>
            </a:endParaRPr>
          </a:p>
          <a:p>
            <a:pPr algn="ctr"/>
            <a:endParaRPr lang="pt-BR" sz="5400" b="1" dirty="0" smtClean="0">
              <a:latin typeface="Tempus Sans ITC" pitchFamily="82" charset="0"/>
            </a:endParaRPr>
          </a:p>
          <a:p>
            <a:pPr algn="ctr"/>
            <a:r>
              <a:rPr lang="pt-BR" sz="3200" dirty="0" smtClean="0">
                <a:latin typeface="Arial" pitchFamily="34" charset="0"/>
                <a:cs typeface="Arial" pitchFamily="34" charset="0"/>
                <a:hlinkClick r:id="rId2"/>
              </a:rPr>
              <a:t>sergiog@wtert.com.br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3200" dirty="0" smtClean="0">
              <a:latin typeface="Arial" pitchFamily="34" charset="0"/>
              <a:cs typeface="Arial" pitchFamily="34" charset="0"/>
              <a:hlinkClick r:id="rId3"/>
            </a:endParaRPr>
          </a:p>
          <a:p>
            <a:pPr algn="ctr"/>
            <a:endParaRPr lang="pt-BR" sz="3200" dirty="0" smtClean="0">
              <a:latin typeface="Arial" pitchFamily="34" charset="0"/>
              <a:cs typeface="Arial" pitchFamily="34" charset="0"/>
              <a:hlinkClick r:id="rId3"/>
            </a:endParaRPr>
          </a:p>
          <a:p>
            <a:pPr algn="ctr"/>
            <a:r>
              <a:rPr lang="pt-BR" sz="3200" dirty="0" smtClean="0">
                <a:latin typeface="Arial" pitchFamily="34" charset="0"/>
                <a:cs typeface="Arial" pitchFamily="34" charset="0"/>
                <a:hlinkClick r:id="rId3"/>
              </a:rPr>
              <a:t>www.wtert.com.br</a:t>
            </a:r>
            <a:endParaRPr lang="pt-BR" sz="3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pt-BR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tert_brasi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4797152"/>
            <a:ext cx="1403419" cy="538361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"/>
            <a:ext cx="9144001" cy="2084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04864"/>
            <a:ext cx="91440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683568" y="3068960"/>
            <a:ext cx="8280920" cy="158417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0" y="836712"/>
            <a:ext cx="8964488" cy="122413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28800"/>
            <a:ext cx="9144000" cy="200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349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65104"/>
            <a:ext cx="9144000" cy="111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LEI ESPANHOLA PARA RSU – NÃO CONSIDERA COMPOSTO PRODUZIDO A PARTIR DE LIXO MISTURADO (TRATAMENTO MECÂNICO BIOLÓGICO)</a:t>
            </a:r>
            <a:endParaRPr lang="en-US" sz="20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0" y="4365104"/>
            <a:ext cx="9144000" cy="115212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9211331" cy="3002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70753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827584" y="3933056"/>
            <a:ext cx="8136904" cy="158417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0" y="836712"/>
            <a:ext cx="9144000" cy="1512168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2811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0" y="2780928"/>
            <a:ext cx="5508104" cy="36004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CICLO DE VIDA TEM PRECEDENCIA SOBRE A HIERARQUIA </a:t>
            </a:r>
            <a:r>
              <a:rPr lang="en-US" sz="2000" b="1" dirty="0" smtClean="0">
                <a:sym typeface="Wingdings" pitchFamily="2" charset="2"/>
              </a:rPr>
              <a:t> MENOR IMPACTO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861048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EXEMPLO: GARRAFA PET (RECICLÁVEL) X GARRAFA DE VIDRO (REUTILIZÁVEL)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                        1 GARRAFA PET DE 2 LITROS ~ 50 GRAMAS</a:t>
            </a:r>
          </a:p>
          <a:p>
            <a:r>
              <a:rPr lang="en-US" sz="2000" b="1" dirty="0" smtClean="0"/>
              <a:t>                        </a:t>
            </a:r>
          </a:p>
          <a:p>
            <a:r>
              <a:rPr lang="en-US" sz="2000" b="1" dirty="0" smtClean="0"/>
              <a:t>                        ECONOMIA DE COMBUSTÍVEL NO TRANSPORTE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                        ALGUNS CASOS HÁ ECONOMIA DE ÁGUA, ENERGIA, ETC…</a:t>
            </a:r>
          </a:p>
          <a:p>
            <a:r>
              <a:rPr lang="en-US" sz="2000" b="1" dirty="0" smtClean="0"/>
              <a:t>                        </a:t>
            </a:r>
            <a:endParaRPr lang="en-US" sz="2000" b="1" dirty="0"/>
          </a:p>
        </p:txBody>
      </p:sp>
      <p:pic>
        <p:nvPicPr>
          <p:cNvPr id="6" name="Picture 5" descr="wtert_brasi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tert_brasi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19639"/>
            <a:ext cx="1403419" cy="538361"/>
          </a:xfrm>
          <a:prstGeom prst="rect">
            <a:avLst/>
          </a:prstGeom>
        </p:spPr>
      </p:pic>
      <p:pic>
        <p:nvPicPr>
          <p:cNvPr id="6147" name="Picture 3" descr="C:\Users\notebook asus\Documents\WTERT BRAZIL\WTERT CONSULTORIA\PARCERIAS\KCI\ecobarreiras - Pedro\photos\IMG_4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51920" cy="3851920"/>
          </a:xfrm>
          <a:prstGeom prst="rect">
            <a:avLst/>
          </a:prstGeom>
          <a:noFill/>
        </p:spPr>
      </p:pic>
      <p:pic>
        <p:nvPicPr>
          <p:cNvPr id="6148" name="Picture 4" descr="C:\Users\notebook asus\Documents\WTERT BRAZIL\WTERT CONSULTORIA\PARCERIAS\KCI\ecobarreiras - Pedro\photos\IMG_4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050958"/>
            <a:ext cx="5076056" cy="380704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23928" y="476672"/>
            <a:ext cx="5220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LIXO CAPTURADO PELAS ECOBARREIRAS (ARROIO FUNDO – RIO DE JANEIRO) ALTAMENTE CONTAMINADO POR ESGOTO, ANIMAIS MORTOS, ORGÂNICOS, PLÁSTICOS, ETC…)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933056"/>
            <a:ext cx="3923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OPÇÕES</a:t>
            </a:r>
            <a:r>
              <a:rPr lang="en-US" b="1" dirty="0" smtClean="0">
                <a:sym typeface="Wingdings" pitchFamily="2" charset="2"/>
              </a:rPr>
              <a:t> RECICLAR, ATERRO, WTE, TMB? </a:t>
            </a:r>
          </a:p>
          <a:p>
            <a:endParaRPr lang="en-US" b="1" dirty="0" smtClean="0">
              <a:sym typeface="Wingdings" pitchFamily="2" charset="2"/>
            </a:endParaRPr>
          </a:p>
          <a:p>
            <a:r>
              <a:rPr lang="en-US" b="1" dirty="0" smtClean="0">
                <a:sym typeface="Wingdings" pitchFamily="2" charset="2"/>
              </a:rPr>
              <a:t>QUE RESPOSTA A PNRS DÁ PARA ISTO?</a:t>
            </a:r>
          </a:p>
          <a:p>
            <a:endParaRPr lang="en-US" b="1" dirty="0" smtClean="0">
              <a:sym typeface="Wingdings" pitchFamily="2" charset="2"/>
            </a:endParaRPr>
          </a:p>
          <a:p>
            <a:r>
              <a:rPr lang="en-US" b="1" dirty="0" smtClean="0">
                <a:sym typeface="Wingdings" pitchFamily="2" charset="2"/>
              </a:rPr>
              <a:t>E A POLÍTICA EUROPÉIA 2008/98/CE?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888000" y="260648"/>
            <a:ext cx="5220072" cy="1584176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6000" y="3861048"/>
            <a:ext cx="3851920" cy="216024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59832" y="0"/>
            <a:ext cx="2088232" cy="2636912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notebook asus\Documents\WTERT BRAZIL\WTERT CONSULTORIA\PARCERIAS\KCI\fotos rio iraja\IMG_0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0"/>
            <a:ext cx="3923928" cy="2942946"/>
          </a:xfrm>
          <a:prstGeom prst="rect">
            <a:avLst/>
          </a:prstGeom>
          <a:noFill/>
        </p:spPr>
      </p:pic>
      <p:pic>
        <p:nvPicPr>
          <p:cNvPr id="7171" name="Picture 3" descr="C:\Users\notebook asus\Documents\WTERT BRAZIL\WTERT CONSULTORIA\PARCERIAS\KCI\fotos rio iraja\IMG_1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59832" cy="3059832"/>
          </a:xfrm>
          <a:prstGeom prst="rect">
            <a:avLst/>
          </a:prstGeom>
          <a:noFill/>
        </p:spPr>
      </p:pic>
      <p:pic>
        <p:nvPicPr>
          <p:cNvPr id="7172" name="Picture 4" descr="C:\Users\notebook asus\Documents\WTERT BRAZIL\WTERT CONSULTORIA\PARCERIAS\KCI\fotos rio iraja\IMG_1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rect">
            <a:avLst/>
          </a:prstGeom>
          <a:noFill/>
        </p:spPr>
      </p:pic>
      <p:pic>
        <p:nvPicPr>
          <p:cNvPr id="7173" name="Picture 5" descr="C:\Users\notebook asus\Documents\WTERT BRAZIL\WTERT CONSULTORIA\PARCERIAS\KCI\fotos rio iraja\IMG_1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2952" y="2996952"/>
            <a:ext cx="3861048" cy="38610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87824" y="188640"/>
            <a:ext cx="2160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PNRS </a:t>
            </a:r>
            <a:r>
              <a:rPr lang="en-US" sz="1400" b="1" dirty="0" smtClean="0">
                <a:sym typeface="Wingdings" pitchFamily="2" charset="2"/>
              </a:rPr>
              <a:t> APESAR DO ENORME SACRIFICIO DESTAS PESSOAS  OS ORGÂNICOS ACABAM NOS ATERROS JUNTO COM A MAIOR PARTE DOS COMBUSTÍVEIS NÃO RECICLÁVEIS  (PLÁSTICOS, PAPÉIS, ETC..)</a:t>
            </a:r>
            <a:endParaRPr lang="en-US" sz="1400" b="1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37055</TotalTime>
  <Words>1070</Words>
  <Application>Microsoft Office PowerPoint</Application>
  <PresentationFormat>On-screen Show (4:3)</PresentationFormat>
  <Paragraphs>124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2_Custom Design</vt:lpstr>
      <vt:lpstr>1_Custom Design</vt:lpstr>
      <vt:lpstr>Custom Design</vt:lpstr>
      <vt:lpstr>Concourse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Sergio</dc:creator>
  <cp:lastModifiedBy>notebook asus</cp:lastModifiedBy>
  <cp:revision>1735</cp:revision>
  <dcterms:created xsi:type="dcterms:W3CDTF">2010-07-30T19:37:54Z</dcterms:created>
  <dcterms:modified xsi:type="dcterms:W3CDTF">2015-06-22T02:32:37Z</dcterms:modified>
</cp:coreProperties>
</file>