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  <p:sldMasterId id="2147483698" r:id="rId3"/>
    <p:sldMasterId id="2147483686" r:id="rId4"/>
  </p:sldMasterIdLst>
  <p:notesMasterIdLst>
    <p:notesMasterId r:id="rId57"/>
  </p:notesMasterIdLst>
  <p:handoutMasterIdLst>
    <p:handoutMasterId r:id="rId58"/>
  </p:handoutMasterIdLst>
  <p:sldIdLst>
    <p:sldId id="427" r:id="rId5"/>
    <p:sldId id="537" r:id="rId6"/>
    <p:sldId id="538" r:id="rId7"/>
    <p:sldId id="546" r:id="rId8"/>
    <p:sldId id="547" r:id="rId9"/>
    <p:sldId id="505" r:id="rId10"/>
    <p:sldId id="507" r:id="rId11"/>
    <p:sldId id="508" r:id="rId12"/>
    <p:sldId id="509" r:id="rId13"/>
    <p:sldId id="510" r:id="rId14"/>
    <p:sldId id="548" r:id="rId15"/>
    <p:sldId id="506" r:id="rId16"/>
    <p:sldId id="511" r:id="rId17"/>
    <p:sldId id="513" r:id="rId18"/>
    <p:sldId id="502" r:id="rId19"/>
    <p:sldId id="503" r:id="rId20"/>
    <p:sldId id="540" r:id="rId21"/>
    <p:sldId id="539" r:id="rId22"/>
    <p:sldId id="514" r:id="rId23"/>
    <p:sldId id="501" r:id="rId24"/>
    <p:sldId id="515" r:id="rId25"/>
    <p:sldId id="516" r:id="rId26"/>
    <p:sldId id="517" r:id="rId27"/>
    <p:sldId id="551" r:id="rId28"/>
    <p:sldId id="518" r:id="rId29"/>
    <p:sldId id="555" r:id="rId30"/>
    <p:sldId id="556" r:id="rId31"/>
    <p:sldId id="557" r:id="rId32"/>
    <p:sldId id="558" r:id="rId33"/>
    <p:sldId id="519" r:id="rId34"/>
    <p:sldId id="521" r:id="rId35"/>
    <p:sldId id="523" r:id="rId36"/>
    <p:sldId id="541" r:id="rId37"/>
    <p:sldId id="522" r:id="rId38"/>
    <p:sldId id="524" r:id="rId39"/>
    <p:sldId id="525" r:id="rId40"/>
    <p:sldId id="526" r:id="rId41"/>
    <p:sldId id="545" r:id="rId42"/>
    <p:sldId id="543" r:id="rId43"/>
    <p:sldId id="530" r:id="rId44"/>
    <p:sldId id="544" r:id="rId45"/>
    <p:sldId id="552" r:id="rId46"/>
    <p:sldId id="532" r:id="rId47"/>
    <p:sldId id="533" r:id="rId48"/>
    <p:sldId id="535" r:id="rId49"/>
    <p:sldId id="536" r:id="rId50"/>
    <p:sldId id="534" r:id="rId51"/>
    <p:sldId id="553" r:id="rId52"/>
    <p:sldId id="554" r:id="rId53"/>
    <p:sldId id="560" r:id="rId54"/>
    <p:sldId id="561" r:id="rId55"/>
    <p:sldId id="550" r:id="rId56"/>
  </p:sldIdLst>
  <p:sldSz cx="9144000" cy="6858000" type="screen4x3"/>
  <p:notesSz cx="7102475" cy="102330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1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lixo\pci%20calculations\estudo%20digestao%20anaerobica\CALCULO%20PCI%20SKREIBERG%20and%20DULONG%20lixo%20rio%20de%20janeiro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 dirty="0"/>
              <a:t>FRAÇÃO </a:t>
            </a:r>
            <a:r>
              <a:rPr lang="en-US" dirty="0" smtClean="0"/>
              <a:t>COMBUSTÍVEL </a:t>
            </a:r>
            <a:r>
              <a:rPr lang="en-US" dirty="0"/>
              <a:t>(base </a:t>
            </a:r>
            <a:r>
              <a:rPr lang="en-US" dirty="0" err="1"/>
              <a:t>umida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6.6822728240052145E-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FRAÇÃO COMB (base umida)</c:v>
          </c:tx>
          <c:dLbls>
            <c:showVal val="1"/>
            <c:showLeaderLines val="1"/>
          </c:dLbls>
          <c:cat>
            <c:strRef>
              <c:f>(Sheet1!$I$41,Sheet1!$J$41,Sheet1!$K$41,Sheet1!$L$41,Sheet1!$M$41,Sheet1!$N$41)</c:f>
              <c:strCache>
                <c:ptCount val="6"/>
                <c:pt idx="0">
                  <c:v>C</c:v>
                </c:pt>
                <c:pt idx="1">
                  <c:v>H</c:v>
                </c:pt>
                <c:pt idx="2">
                  <c:v>S</c:v>
                </c:pt>
                <c:pt idx="3">
                  <c:v>N</c:v>
                </c:pt>
                <c:pt idx="4">
                  <c:v>O</c:v>
                </c:pt>
                <c:pt idx="5">
                  <c:v>Cl</c:v>
                </c:pt>
              </c:strCache>
            </c:strRef>
          </c:cat>
          <c:val>
            <c:numRef>
              <c:f>(Sheet1!$A$43,Sheet1!$B$43,Sheet1!$C$43,Sheet1!$D$43,Sheet1!$E$43,Sheet1!$F$43)</c:f>
              <c:numCache>
                <c:formatCode>General</c:formatCode>
                <c:ptCount val="6"/>
                <c:pt idx="0">
                  <c:v>0.24176300000000034</c:v>
                </c:pt>
                <c:pt idx="1">
                  <c:v>3.057077495603398E-2</c:v>
                </c:pt>
                <c:pt idx="2">
                  <c:v>5.2557206061787224E-4</c:v>
                </c:pt>
                <c:pt idx="3">
                  <c:v>1.3139301309693981E-3</c:v>
                </c:pt>
                <c:pt idx="4">
                  <c:v>0.17256275921906014</c:v>
                </c:pt>
                <c:pt idx="5">
                  <c:v>5.6060997506972125E-3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723288042033408"/>
          <c:y val="0.29282335347616434"/>
          <c:w val="7.5535689254312977E-2"/>
          <c:h val="0.52566608679728799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/>
              <a:t>LIXO </a:t>
            </a:r>
            <a:r>
              <a:rPr lang="en-US" dirty="0" smtClean="0"/>
              <a:t>MISTURADO- Rio de Janeiro </a:t>
            </a:r>
            <a:endParaRPr lang="en-US" dirty="0"/>
          </a:p>
        </c:rich>
      </c:tx>
      <c:layout>
        <c:manualLayout>
          <c:xMode val="edge"/>
          <c:yMode val="edge"/>
          <c:x val="6.6822728240052004E-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composicao  LIXO MISTURADO</c:v>
          </c:tx>
          <c:dLbls>
            <c:showVal val="1"/>
            <c:showLeaderLines val="1"/>
          </c:dLbls>
          <c:cat>
            <c:strRef>
              <c:f>(Sheet1!$H$38,Sheet1!$J$38,Sheet1!$L$38)</c:f>
              <c:strCache>
                <c:ptCount val="3"/>
                <c:pt idx="0">
                  <c:v>FRAÇÃO COMB=</c:v>
                </c:pt>
                <c:pt idx="1">
                  <c:v>H2O=</c:v>
                </c:pt>
                <c:pt idx="2">
                  <c:v>CINZAS=</c:v>
                </c:pt>
              </c:strCache>
            </c:strRef>
          </c:cat>
          <c:val>
            <c:numRef>
              <c:f>(Sheet1!$I$38,Sheet1!$K$38,Sheet1!$M$38)</c:f>
              <c:numCache>
                <c:formatCode>0.0000</c:formatCode>
                <c:ptCount val="3"/>
                <c:pt idx="0">
                  <c:v>0.45234217008797711</c:v>
                </c:pt>
                <c:pt idx="1">
                  <c:v>0.40260000000000001</c:v>
                </c:pt>
                <c:pt idx="2">
                  <c:v>0.14505782991202346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059383482184604"/>
          <c:y val="0.15147907328372134"/>
          <c:w val="0.25607285776750138"/>
          <c:h val="0.256767193151208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6.6822728240052004E-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FRAÇÃO COMB (base seca - sem cinzas)</c:v>
          </c:tx>
          <c:dLbls>
            <c:showVal val="1"/>
            <c:showLeaderLines val="1"/>
          </c:dLbls>
          <c:cat>
            <c:strRef>
              <c:f>(Sheet1!$I$41,Sheet1!$J$41,Sheet1!$K$41,Sheet1!$L$41,Sheet1!$M$41,Sheet1!$N$41)</c:f>
              <c:strCache>
                <c:ptCount val="6"/>
                <c:pt idx="0">
                  <c:v>C</c:v>
                </c:pt>
                <c:pt idx="1">
                  <c:v>H</c:v>
                </c:pt>
                <c:pt idx="2">
                  <c:v>S</c:v>
                </c:pt>
                <c:pt idx="3">
                  <c:v>N</c:v>
                </c:pt>
                <c:pt idx="4">
                  <c:v>O</c:v>
                </c:pt>
                <c:pt idx="5">
                  <c:v>Cl</c:v>
                </c:pt>
              </c:strCache>
            </c:strRef>
          </c:cat>
          <c:val>
            <c:numRef>
              <c:f>Sheet1!$A$87:$F$87</c:f>
              <c:numCache>
                <c:formatCode>General</c:formatCode>
                <c:ptCount val="6"/>
                <c:pt idx="0">
                  <c:v>0.53446936845082837</c:v>
                </c:pt>
                <c:pt idx="1">
                  <c:v>6.7583296401677914E-2</c:v>
                </c:pt>
                <c:pt idx="2">
                  <c:v>1.1618904788727818E-3</c:v>
                </c:pt>
                <c:pt idx="3">
                  <c:v>2.9047261516958506E-3</c:v>
                </c:pt>
                <c:pt idx="4">
                  <c:v>0.38148722500380344</c:v>
                </c:pt>
                <c:pt idx="5">
                  <c:v>1.2393493513122739E-2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447756891660107"/>
          <c:y val="0.29282328068674807"/>
          <c:w val="7.5535689254312824E-2"/>
          <c:h val="0.52566608679728755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  </a:t>
            </a:r>
            <a:r>
              <a:rPr lang="pt-BR" dirty="0"/>
              <a:t>ORGANICOS</a:t>
            </a:r>
          </a:p>
        </c:rich>
      </c:tx>
      <c:layout>
        <c:manualLayout>
          <c:xMode val="edge"/>
          <c:yMode val="edge"/>
          <c:x val="6.6822728240052004E-4"/>
          <c:y val="0"/>
        </c:manualLayout>
      </c:layout>
    </c:title>
    <c:plotArea>
      <c:layout>
        <c:manualLayout>
          <c:layoutTarget val="inner"/>
          <c:xMode val="edge"/>
          <c:yMode val="edge"/>
          <c:x val="0.18122814923597391"/>
          <c:y val="0.2231551732676226"/>
          <c:w val="0.3344259002894352"/>
          <c:h val="0.66201773574659761"/>
        </c:manualLayout>
      </c:layout>
      <c:pieChart>
        <c:varyColors val="1"/>
        <c:ser>
          <c:idx val="0"/>
          <c:order val="0"/>
          <c:tx>
            <c:v>composicao  ORGANICOS</c:v>
          </c:tx>
          <c:dLbls>
            <c:showVal val="1"/>
            <c:showLeaderLines val="1"/>
          </c:dLbls>
          <c:cat>
            <c:strRef>
              <c:f>(Sheet1!$H$38,Sheet1!$J$38,Sheet1!$L$38)</c:f>
              <c:strCache>
                <c:ptCount val="3"/>
                <c:pt idx="0">
                  <c:v>FRAÇÃO COMB=</c:v>
                </c:pt>
                <c:pt idx="1">
                  <c:v>H2O=</c:v>
                </c:pt>
                <c:pt idx="2">
                  <c:v>CINZAS=</c:v>
                </c:pt>
              </c:strCache>
            </c:strRef>
          </c:cat>
          <c:val>
            <c:numRef>
              <c:f>(Sheet1!$I$101,Sheet1!$K$101,Sheet1!$M$101)</c:f>
              <c:numCache>
                <c:formatCode>0.0000</c:formatCode>
                <c:ptCount val="3"/>
                <c:pt idx="0" formatCode="General">
                  <c:v>0.21000000000000019</c:v>
                </c:pt>
                <c:pt idx="1">
                  <c:v>0.70000000000000062</c:v>
                </c:pt>
                <c:pt idx="2" formatCode="General">
                  <c:v>9.0000000000000024E-2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637087880615645"/>
          <c:y val="0.48856261217185265"/>
          <c:w val="0.19356205582477706"/>
          <c:h val="0.23530141035558583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6.6822728240052004E-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FRAÇÃO COMB (base umida)</c:v>
          </c:tx>
          <c:dLbls>
            <c:showVal val="1"/>
            <c:showLeaderLines val="1"/>
          </c:dLbls>
          <c:cat>
            <c:strRef>
              <c:f>(Sheet1!$I$41,Sheet1!$J$41,Sheet1!$K$41,Sheet1!$L$41,Sheet1!$M$41,Sheet1!$N$41)</c:f>
              <c:strCache>
                <c:ptCount val="6"/>
                <c:pt idx="0">
                  <c:v>C</c:v>
                </c:pt>
                <c:pt idx="1">
                  <c:v>H</c:v>
                </c:pt>
                <c:pt idx="2">
                  <c:v>S</c:v>
                </c:pt>
                <c:pt idx="3">
                  <c:v>N</c:v>
                </c:pt>
                <c:pt idx="4">
                  <c:v>O</c:v>
                </c:pt>
                <c:pt idx="5">
                  <c:v>Cl</c:v>
                </c:pt>
              </c:strCache>
            </c:strRef>
          </c:cat>
          <c:val>
            <c:numRef>
              <c:f>Sheet1!$A$122:$F$122</c:f>
              <c:numCache>
                <c:formatCode>General</c:formatCode>
                <c:ptCount val="6"/>
                <c:pt idx="0">
                  <c:v>9.6000000000000002E-2</c:v>
                </c:pt>
                <c:pt idx="1">
                  <c:v>1.3656804788730921E-2</c:v>
                </c:pt>
                <c:pt idx="2">
                  <c:v>0</c:v>
                </c:pt>
                <c:pt idx="3">
                  <c:v>0</c:v>
                </c:pt>
                <c:pt idx="4">
                  <c:v>0.10034319521126912</c:v>
                </c:pt>
                <c:pt idx="5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723288042033408"/>
          <c:y val="0.29282335347616434"/>
          <c:w val="7.5535689254312824E-2"/>
          <c:h val="0.52566608679728788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6.6822728240052004E-4"/>
          <c:y val="0"/>
        </c:manualLayout>
      </c:layout>
    </c:title>
    <c:plotArea>
      <c:layout>
        <c:manualLayout>
          <c:layoutTarget val="inner"/>
          <c:xMode val="edge"/>
          <c:yMode val="edge"/>
          <c:x val="0.19152327584818768"/>
          <c:y val="0.21120581375795991"/>
          <c:w val="0.38137159235463752"/>
          <c:h val="0.6926303014351618"/>
        </c:manualLayout>
      </c:layout>
      <c:pieChart>
        <c:varyColors val="1"/>
        <c:ser>
          <c:idx val="0"/>
          <c:order val="0"/>
          <c:tx>
            <c:v>FRAÇÃO COMB (base seca - sem cinzas)</c:v>
          </c:tx>
          <c:dLbls>
            <c:showVal val="1"/>
            <c:showLeaderLines val="1"/>
          </c:dLbls>
          <c:cat>
            <c:strRef>
              <c:f>(Sheet1!$I$41,Sheet1!$J$41,Sheet1!$K$41,Sheet1!$L$41,Sheet1!$M$41,Sheet1!$N$41)</c:f>
              <c:strCache>
                <c:ptCount val="6"/>
                <c:pt idx="0">
                  <c:v>C</c:v>
                </c:pt>
                <c:pt idx="1">
                  <c:v>H</c:v>
                </c:pt>
                <c:pt idx="2">
                  <c:v>S</c:v>
                </c:pt>
                <c:pt idx="3">
                  <c:v>N</c:v>
                </c:pt>
                <c:pt idx="4">
                  <c:v>O</c:v>
                </c:pt>
                <c:pt idx="5">
                  <c:v>Cl</c:v>
                </c:pt>
              </c:strCache>
            </c:strRef>
          </c:cat>
          <c:val>
            <c:numRef>
              <c:f>Sheet1!$A$169:$F$169</c:f>
              <c:numCache>
                <c:formatCode>General</c:formatCode>
                <c:ptCount val="6"/>
                <c:pt idx="0">
                  <c:v>0.45714273251984638</c:v>
                </c:pt>
                <c:pt idx="1">
                  <c:v>6.5032403755861556E-2</c:v>
                </c:pt>
                <c:pt idx="2">
                  <c:v>0</c:v>
                </c:pt>
                <c:pt idx="3">
                  <c:v>0</c:v>
                </c:pt>
                <c:pt idx="4">
                  <c:v>0.4778248637242935</c:v>
                </c:pt>
                <c:pt idx="5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65818076421424"/>
          <c:y val="0.27425321138478881"/>
          <c:w val="7.5535689254312824E-2"/>
          <c:h val="0.52566608679728744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6.6822728240052004E-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composicao  CDR - SEM ORGANICOS</c:v>
          </c:tx>
          <c:dLbls>
            <c:showVal val="1"/>
            <c:showLeaderLines val="1"/>
          </c:dLbls>
          <c:cat>
            <c:strRef>
              <c:f>(Sheet1!$H$38,Sheet1!$J$38,Sheet1!$L$38)</c:f>
              <c:strCache>
                <c:ptCount val="3"/>
                <c:pt idx="0">
                  <c:v>FRAÇÃO COMB=</c:v>
                </c:pt>
                <c:pt idx="1">
                  <c:v>H2O=</c:v>
                </c:pt>
                <c:pt idx="2">
                  <c:v>CINZAS=</c:v>
                </c:pt>
              </c:strCache>
            </c:strRef>
          </c:cat>
          <c:val>
            <c:numRef>
              <c:f>(Sheet1!$I$182,Sheet1!$K$182,Sheet1!$M$182)</c:f>
              <c:numCache>
                <c:formatCode>0.0000</c:formatCode>
                <c:ptCount val="3"/>
                <c:pt idx="0">
                  <c:v>0.73262706510238662</c:v>
                </c:pt>
                <c:pt idx="1">
                  <c:v>5.8637049816691794E-2</c:v>
                </c:pt>
                <c:pt idx="2">
                  <c:v>0.20873588508092225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1745946140305"/>
          <c:y val="0.42026206094055868"/>
          <c:w val="0.20168841908460072"/>
          <c:h val="0.19992165158459671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6.6822728240052004E-4"/>
          <c:y val="0"/>
        </c:manualLayout>
      </c:layout>
    </c:title>
    <c:plotArea>
      <c:layout/>
      <c:pieChart>
        <c:varyColors val="1"/>
        <c:ser>
          <c:idx val="0"/>
          <c:order val="0"/>
          <c:tx>
            <c:v>FRAÇÃO COMB (base umida)</c:v>
          </c:tx>
          <c:dLbls>
            <c:showVal val="1"/>
            <c:showLeaderLines val="1"/>
          </c:dLbls>
          <c:cat>
            <c:strRef>
              <c:f>(Sheet1!$I$41,Sheet1!$J$41,Sheet1!$K$41,Sheet1!$L$41,Sheet1!$M$41,Sheet1!$N$41)</c:f>
              <c:strCache>
                <c:ptCount val="6"/>
                <c:pt idx="0">
                  <c:v>C</c:v>
                </c:pt>
                <c:pt idx="1">
                  <c:v>H</c:v>
                </c:pt>
                <c:pt idx="2">
                  <c:v>S</c:v>
                </c:pt>
                <c:pt idx="3">
                  <c:v>N</c:v>
                </c:pt>
                <c:pt idx="4">
                  <c:v>O</c:v>
                </c:pt>
                <c:pt idx="5">
                  <c:v>Cl</c:v>
                </c:pt>
              </c:strCache>
            </c:strRef>
          </c:cat>
          <c:val>
            <c:numRef>
              <c:f>Sheet1!$A$187:$F$187</c:f>
              <c:numCache>
                <c:formatCode>0.0000</c:formatCode>
                <c:ptCount val="6"/>
                <c:pt idx="0">
                  <c:v>0.41034754717800032</c:v>
                </c:pt>
                <c:pt idx="1">
                  <c:v>5.0132747348289493E-2</c:v>
                </c:pt>
                <c:pt idx="2">
                  <c:v>1.133431395133031E-3</c:v>
                </c:pt>
                <c:pt idx="3">
                  <c:v>2.8338467521550736E-3</c:v>
                </c:pt>
                <c:pt idx="4">
                  <c:v>0.25608956079907902</c:v>
                </c:pt>
                <c:pt idx="5">
                  <c:v>1.208993162973024E-2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723288042033408"/>
          <c:y val="0.29282335347616434"/>
          <c:w val="7.5535689254312824E-2"/>
          <c:h val="0.52566608679728766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6.6822728240052004E-4"/>
          <c:y val="0"/>
        </c:manualLayout>
      </c:layout>
    </c:title>
    <c:plotArea>
      <c:layout>
        <c:manualLayout>
          <c:layoutTarget val="inner"/>
          <c:xMode val="edge"/>
          <c:yMode val="edge"/>
          <c:x val="0.17878517458045046"/>
          <c:y val="0.18137725150768388"/>
          <c:w val="0.42182454465919073"/>
          <c:h val="0.70840763225207648"/>
        </c:manualLayout>
      </c:layout>
      <c:pieChart>
        <c:varyColors val="1"/>
        <c:ser>
          <c:idx val="0"/>
          <c:order val="0"/>
          <c:tx>
            <c:v>FRAÇÃO COMB (base seca - sem cinzas)</c:v>
          </c:tx>
          <c:dLbls>
            <c:showVal val="1"/>
            <c:showLeaderLines val="1"/>
          </c:dLbls>
          <c:cat>
            <c:strRef>
              <c:f>(Sheet1!$I$41,Sheet1!$J$41,Sheet1!$K$41,Sheet1!$L$41,Sheet1!$M$41,Sheet1!$N$41)</c:f>
              <c:strCache>
                <c:ptCount val="6"/>
                <c:pt idx="0">
                  <c:v>C</c:v>
                </c:pt>
                <c:pt idx="1">
                  <c:v>H</c:v>
                </c:pt>
                <c:pt idx="2">
                  <c:v>S</c:v>
                </c:pt>
                <c:pt idx="3">
                  <c:v>N</c:v>
                </c:pt>
                <c:pt idx="4">
                  <c:v>O</c:v>
                </c:pt>
                <c:pt idx="5">
                  <c:v>Cl</c:v>
                </c:pt>
              </c:strCache>
            </c:strRef>
          </c:cat>
          <c:val>
            <c:numRef>
              <c:f>Sheet1!$A$231:$F$231</c:f>
              <c:numCache>
                <c:formatCode>General</c:formatCode>
                <c:ptCount val="6"/>
                <c:pt idx="0">
                  <c:v>0.5601042252922005</c:v>
                </c:pt>
                <c:pt idx="1">
                  <c:v>6.8428741516490504E-2</c:v>
                </c:pt>
                <c:pt idx="2">
                  <c:v>1.5470782669225575E-3</c:v>
                </c:pt>
                <c:pt idx="3">
                  <c:v>3.8680618192610873E-3</c:v>
                </c:pt>
                <c:pt idx="4">
                  <c:v>0.34954972807254231</c:v>
                </c:pt>
                <c:pt idx="5">
                  <c:v>1.6502165032583088E-2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54609082955563"/>
          <c:y val="0.29282335891219702"/>
          <c:w val="7.5535689254312824E-2"/>
          <c:h val="0.52566608679728721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0.37978</cdr:x>
      <cdr:y>0.54751</cdr:y>
    </cdr:from>
    <cdr:to>
      <cdr:x>0.63837</cdr:x>
      <cdr:y>0.62451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63688" y="1916832"/>
          <a:ext cx="1200894" cy="2695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0.27124</cdr:x>
      <cdr:y>0.75319</cdr:y>
    </cdr:from>
    <cdr:to>
      <cdr:x>0.39528</cdr:x>
      <cdr:y>0.83546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9632" y="263691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H2O</a:t>
          </a:r>
          <a:endParaRPr lang="pt-B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0.46579</cdr:x>
      <cdr:y>0.3689</cdr:y>
    </cdr:from>
    <cdr:to>
      <cdr:x>0.98758</cdr:x>
      <cdr:y>0.39349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V="1">
          <a:off x="2699792" y="1080134"/>
          <a:ext cx="3024356" cy="7199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0.3664</cdr:x>
      <cdr:y>0.39349</cdr:y>
    </cdr:from>
    <cdr:to>
      <cdr:x>0.49683</cdr:x>
      <cdr:y>0.49135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23728" y="1152128"/>
          <a:ext cx="755970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0.35398</cdr:x>
      <cdr:y>0.63942</cdr:y>
    </cdr:from>
    <cdr:to>
      <cdr:x>0.4539</cdr:x>
      <cdr:y>0.73728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051720" y="1872208"/>
          <a:ext cx="579170" cy="28653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0.26528</cdr:x>
      <cdr:y>0.57712</cdr:y>
    </cdr:from>
    <cdr:to>
      <cdr:x>0.58891</cdr:x>
      <cdr:y>0.68429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475656" y="1988840"/>
          <a:ext cx="1800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orbel"/>
            </a:defRPr>
          </a:lvl9pPr>
        </a:lstStyle>
        <a:p xmlns:a="http://schemas.openxmlformats.org/drawingml/2006/main">
          <a:r>
            <a:rPr lang="pt-BR" b="1" dirty="0" smtClean="0">
              <a:solidFill>
                <a:srgbClr val="FF0000"/>
              </a:solidFill>
            </a:rPr>
            <a:t>C</a:t>
          </a:r>
          <a:r>
            <a:rPr lang="pt-BR" sz="1600" b="1" dirty="0" smtClean="0">
              <a:solidFill>
                <a:srgbClr val="FF0000"/>
              </a:solidFill>
            </a:rPr>
            <a:t>6</a:t>
          </a:r>
          <a:r>
            <a:rPr lang="pt-BR" b="1" dirty="0" smtClean="0">
              <a:solidFill>
                <a:srgbClr val="FF0000"/>
              </a:solidFill>
            </a:rPr>
            <a:t>H8,79O2,81</a:t>
          </a:r>
          <a:endParaRPr lang="pt-B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0F532BE9-C3CB-456E-B59A-4D995B364FEE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2BDDC7BA-5C45-4BC8-B617-7C4FF48F759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66" y="764980"/>
            <a:ext cx="4747217" cy="3860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50669" y="1023949"/>
            <a:ext cx="4199687" cy="3507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83651" y="4871024"/>
            <a:ext cx="4940978" cy="389229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Rates of mechanical recycling and energy recovery as waste-management strategies for plastics waste in European nations (PlasticsEurope 2008b).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5" name="Picture 4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24318"/>
            <a:ext cx="9143999" cy="688231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 shadeToTitle="1">
        <a:gradFill rotWithShape="0">
          <a:gsLst>
            <a:gs pos="0">
              <a:schemeClr val="bg1"/>
            </a:gs>
            <a:gs pos="100000">
              <a:srgbClr val="DDF2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3D95-D791-44C0-8510-2C0894560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B6A681-9B54-4835-9BD4-04EC94B61E26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D08B8C9-A03F-4FA0-A92B-94B53BF10075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72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724" r:id="rId13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4B66-B30A-4AD7-8050-8F8366B9E881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DCC1-1116-4BB0-ACB2-B9F5931B6A5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B847-F537-4553-B096-A61E8CD7E3D7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7D0D-8CF4-4957-9608-8DDEEB45E30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854F-AD1A-42DB-B567-E2DB2BAA812F}" type="datetimeFigureOut">
              <a:rPr lang="pt-BR" smtClean="0"/>
              <a:pPr/>
              <a:t>07/08/2011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92C1-670A-41E2-9376-7DBA48E191E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tert.com.br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tert.jp/" TargetMode="External"/><Relationship Id="rId3" Type="http://schemas.openxmlformats.org/officeDocument/2006/relationships/image" Target="../media/image121.png"/><Relationship Id="rId7" Type="http://schemas.openxmlformats.org/officeDocument/2006/relationships/image" Target="../media/image125.jpeg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7.jpe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ert.com.br/" TargetMode="External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wtert.org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tert.com.br/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GERAÇÃO DE ENERGIA COM RSU</a:t>
            </a:r>
          </a:p>
          <a:p>
            <a:pPr algn="ctr"/>
            <a:r>
              <a:rPr lang="pt-BR" sz="3600" b="1" dirty="0" smtClean="0"/>
              <a:t>COMPARAÇÃO ENTRE QUEIMA DIRETA E TRATAMENTO MECÂNICO-BIOLÓGICO (MBT)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 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Sergio Guerreiro Ribeiro</a:t>
            </a:r>
          </a:p>
          <a:p>
            <a:pPr algn="ctr"/>
            <a:r>
              <a:rPr lang="pt-BR" sz="2400" dirty="0" smtClean="0">
                <a:hlinkClick r:id="rId2"/>
              </a:rPr>
              <a:t>www.wtert.com.br</a:t>
            </a:r>
            <a:endParaRPr lang="pt-BR" sz="2400" dirty="0" smtClean="0"/>
          </a:p>
          <a:p>
            <a:pPr algn="ctr"/>
            <a:r>
              <a:rPr lang="pt-BR" sz="2400" dirty="0" smtClean="0">
                <a:latin typeface="Corbel" pitchFamily="34" charset="0"/>
              </a:rPr>
              <a:t>WTERT-BRASIL</a:t>
            </a:r>
            <a:endParaRPr lang="pt-BR" sz="2400" dirty="0" smtClean="0"/>
          </a:p>
          <a:p>
            <a:pPr algn="ctr"/>
            <a:r>
              <a:rPr lang="pt-BR" sz="2400" dirty="0" smtClean="0"/>
              <a:t>9-8-2011</a:t>
            </a:r>
            <a:endParaRPr lang="pt-BR" sz="2400" dirty="0" smtClean="0">
              <a:solidFill>
                <a:srgbClr val="FFC000"/>
              </a:solidFill>
            </a:endParaRPr>
          </a:p>
          <a:p>
            <a:pPr algn="ctr"/>
            <a:endParaRPr lang="pt-BR" sz="3600" b="1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1230154" cy="16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9615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7375"/>
            <a:ext cx="8429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75656" y="764704"/>
            <a:ext cx="468052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0" y="5661248"/>
            <a:ext cx="8316416" cy="11967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543" y="32348"/>
            <a:ext cx="9187543" cy="682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3965707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13901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9142857" cy="6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21297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NA DEFINIÇÃO ACIMA O TERMO “</a:t>
            </a:r>
            <a:r>
              <a:rPr lang="pt-BR" sz="2000" b="1" dirty="0" smtClean="0">
                <a:solidFill>
                  <a:srgbClr val="FF0000"/>
                </a:solidFill>
              </a:rPr>
              <a:t>ESGOTADAS TODAS AS POSSIBILIDADES DE TRATAMENTO......ECONOMICAMENTE VIÁVEIS</a:t>
            </a:r>
            <a:r>
              <a:rPr lang="pt-BR" sz="2000" b="1" dirty="0" smtClean="0"/>
              <a:t>” NÃO SIGNIFICA NADA POIS NÃO TOCA NO PROBLEMA FUNDAMENTAL QUE É A DISPOSICÃO DOS </a:t>
            </a:r>
            <a:r>
              <a:rPr lang="pt-BR" sz="2000" b="1" dirty="0" smtClean="0">
                <a:solidFill>
                  <a:srgbClr val="FF0000"/>
                </a:solidFill>
              </a:rPr>
              <a:t>BIO-RESÍDUOS</a:t>
            </a:r>
            <a:r>
              <a:rPr lang="pt-BR" sz="2000" b="1" dirty="0" smtClean="0"/>
              <a:t> NOS ATERROS. PELO CONTRÁRIO, SE AS PREFEITURAS NÃO TIVEREM RECURSOS DEPOSITAM OS BIO-RESÍDUOS EM ATERROS E, COM O APOIO DA PNRS, CHAMAM ISTO DE “</a:t>
            </a:r>
            <a:r>
              <a:rPr lang="pt-BR" sz="2000" b="1" dirty="0" smtClean="0">
                <a:solidFill>
                  <a:srgbClr val="FF0000"/>
                </a:solidFill>
              </a:rPr>
              <a:t>AMBIENTALMENTE ADEQUADO</a:t>
            </a:r>
            <a:r>
              <a:rPr lang="pt-BR" sz="2000" b="1" dirty="0" smtClean="0"/>
              <a:t>”.  SEM MENCIONAR O PROBLEMA DA IMPOSSIBILIDADE DA RECICLAGEM DA MAIOR PARTE DOS PLÁSTICOS (COMBUSTÍVEIS) QUE AO SEREM DISPOSTOS EM ATERROS REPRESENTAM UM ENORME DESPERDÍCIO DE ENERGIA.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484784"/>
            <a:ext cx="655272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0" y="60270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RESUMO</a:t>
            </a:r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 SE CUSTAR CARO, O  ERRADO  VIRA “AMBIENTALMENTE ADEQUADO”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712" y="0"/>
            <a:ext cx="452828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261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18411"/>
            <a:ext cx="3923928" cy="26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8885" y="5445224"/>
            <a:ext cx="134511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EUA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44408" y="1700808"/>
            <a:ext cx="720080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5580112" y="6309320"/>
            <a:ext cx="1008112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3" y="4005064"/>
            <a:ext cx="5089019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923928" y="6165304"/>
            <a:ext cx="1008112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804800" cy="4700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4139952" y="3068960"/>
            <a:ext cx="3888432" cy="28803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smtClean="0">
                <a:latin typeface="Arial" charset="0"/>
                <a:ea typeface="msgothic" charset="0"/>
                <a:cs typeface="msgothic" charset="0"/>
              </a:rPr>
              <a:t>Rates of mechanical recycling and energy recovery as waste-management strategies for plastics waste in European nations (Plastics Europe 2008b).</a:t>
            </a:r>
            <a:endParaRPr lang="en-GB" sz="1500" b="1" dirty="0"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3361" y="6335226"/>
            <a:ext cx="682560" cy="3715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1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©2009 by The Royal Society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1640" y="332656"/>
            <a:ext cx="20162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627784" y="522920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6034877"/>
            <a:ext cx="4372000" cy="8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09120"/>
            <a:ext cx="4501008" cy="54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67944" y="3068960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RECICLAGEM DE PLÁSTICOS NA EUROPA -2008</a:t>
            </a:r>
            <a:endParaRPr lang="pt-BR" sz="1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663788" y="3753036"/>
            <a:ext cx="1800200" cy="11521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19672" y="177281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RECICLAGEM                                                                           INCINERAÇÃO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47664" y="1772816"/>
            <a:ext cx="1368152" cy="28803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68144" y="1844824"/>
            <a:ext cx="1512168" cy="28803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6583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0"/>
            <a:ext cx="467761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39" y="2105472"/>
            <a:ext cx="91546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8000"/>
            <a:ext cx="4612958" cy="341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"/>
            <a:ext cx="5089208" cy="318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00" y="3384000"/>
            <a:ext cx="4500848" cy="33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203951" cy="53266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949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Fração Sêca Itália </a:t>
            </a:r>
            <a:r>
              <a:rPr lang="pt-BR" sz="2000" b="1" dirty="0" smtClean="0">
                <a:sym typeface="Wingdings" pitchFamily="2" charset="2"/>
              </a:rPr>
              <a:t> </a:t>
            </a:r>
            <a:r>
              <a:rPr lang="pt-BR" sz="2000" b="1" dirty="0" smtClean="0"/>
              <a:t>C6H9,1O3,21  (PCI  SKREIBERG = 9.82 MJ/Kg)</a:t>
            </a:r>
          </a:p>
          <a:p>
            <a:r>
              <a:rPr lang="pt-BR" sz="2000" b="1" dirty="0" smtClean="0"/>
              <a:t>                                                                             (PCI  DULONG  = 9.24 MJ/Kg)</a:t>
            </a:r>
          </a:p>
          <a:p>
            <a:endParaRPr lang="pt-BR" sz="2000" b="1" dirty="0" smtClean="0"/>
          </a:p>
          <a:p>
            <a:r>
              <a:rPr lang="en-US" sz="2000" b="1" dirty="0" err="1" smtClean="0"/>
              <a:t>Fração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Sêca</a:t>
            </a:r>
            <a:r>
              <a:rPr lang="en-US" sz="2000" b="1" dirty="0" smtClean="0"/>
              <a:t> New York (Themelis)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C6H9,3O3,5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03848" y="3933056"/>
            <a:ext cx="4464496" cy="151216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300192" y="3645024"/>
            <a:ext cx="720080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904148" y="4689140"/>
            <a:ext cx="136815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4048" y="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LIXO ITALIANO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0"/>
          <a:ext cx="9144000" cy="9144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180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ESTUDO COMPARANDO MASS BURNING COM MBT (CDR PARA INCINERAÇÃO E ORGÂNICOS PARA DIGESTÃO ANAERÓBIA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)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C6H9,1O3,21 (fração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</a:rPr>
                        <a:t> sêca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Rio ~ Itália)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fontAlgn="b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430"/>
            <a:ext cx="9144000" cy="621657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RIO DE JANEIRO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6336" y="3429000"/>
            <a:ext cx="432048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7596336" y="6021288"/>
            <a:ext cx="432048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979712" y="41490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3301405" cy="235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415534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000" y="3933056"/>
            <a:ext cx="5485638" cy="12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8000" y="5373216"/>
            <a:ext cx="60674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492896"/>
            <a:ext cx="17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     PCS</a:t>
            </a:r>
          </a:p>
          <a:p>
            <a:r>
              <a:rPr lang="pt-BR" sz="2400" b="1" dirty="0" smtClean="0"/>
              <a:t>FRAÇÃO</a:t>
            </a:r>
          </a:p>
          <a:p>
            <a:r>
              <a:rPr lang="pt-BR" sz="2400" b="1" dirty="0" smtClean="0"/>
              <a:t>   SÊCA</a:t>
            </a:r>
            <a:endParaRPr lang="pt-B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86104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  PCI</a:t>
            </a:r>
          </a:p>
          <a:p>
            <a:r>
              <a:rPr lang="pt-BR" sz="2400" b="1" dirty="0" smtClean="0"/>
              <a:t>FRAÇÃO</a:t>
            </a:r>
          </a:p>
          <a:p>
            <a:r>
              <a:rPr lang="pt-BR" sz="2400" b="1" dirty="0" smtClean="0"/>
              <a:t> SÊCA</a:t>
            </a:r>
            <a:endParaRPr lang="pt-B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17232"/>
            <a:ext cx="1475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      PCI</a:t>
            </a:r>
          </a:p>
          <a:p>
            <a:r>
              <a:rPr lang="pt-BR" sz="2400" b="1" dirty="0" smtClean="0"/>
              <a:t>FRAÇÃO</a:t>
            </a:r>
          </a:p>
          <a:p>
            <a:r>
              <a:rPr lang="pt-BR" sz="2400" b="1" dirty="0" smtClean="0"/>
              <a:t>  ÚMIDA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b="1" dirty="0"/>
          </a:p>
        </p:txBody>
      </p:sp>
      <p:sp>
        <p:nvSpPr>
          <p:cNvPr id="9" name="Oval 8"/>
          <p:cNvSpPr/>
          <p:nvPr/>
        </p:nvSpPr>
        <p:spPr>
          <a:xfrm>
            <a:off x="5076056" y="1412776"/>
            <a:ext cx="864096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nawte"/>
          <p:cNvPicPr>
            <a:picLocks noChangeAspect="1" noChangeArrowheads="1"/>
          </p:cNvPicPr>
          <p:nvPr/>
        </p:nvPicPr>
        <p:blipFill>
          <a:blip r:embed="rId2" cstate="print"/>
          <a:srcRect l="3040" b="10609"/>
          <a:stretch>
            <a:fillRect/>
          </a:stretch>
        </p:blipFill>
        <p:spPr>
          <a:xfrm>
            <a:off x="4932040" y="0"/>
            <a:ext cx="4211960" cy="2967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QUEIMA DIRETA (“MASS BURNING”)</a:t>
            </a:r>
          </a:p>
          <a:p>
            <a:endParaRPr lang="pt-BR" b="1" dirty="0" smtClean="0"/>
          </a:p>
          <a:p>
            <a:r>
              <a:rPr lang="pt-BR" b="1" dirty="0" smtClean="0"/>
              <a:t>ENERGIA + CINZAS (INERTES </a:t>
            </a:r>
            <a:r>
              <a:rPr lang="pt-BR" b="1" dirty="0" smtClean="0">
                <a:sym typeface="Wingdings" pitchFamily="2" charset="2"/>
              </a:rPr>
              <a:t> ATERRO)</a:t>
            </a:r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4211960" cy="31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84984"/>
            <a:ext cx="4860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MBT (TRATAMENTO MECÂNICO/BIOLÓGICO)=</a:t>
            </a:r>
          </a:p>
          <a:p>
            <a:endParaRPr lang="pt-BR" b="1" dirty="0" smtClean="0"/>
          </a:p>
          <a:p>
            <a:r>
              <a:rPr lang="pt-BR" b="1" dirty="0" smtClean="0"/>
              <a:t>SEPARA LIXO EM:  RECICLÁVEIS (?)+ CDR +</a:t>
            </a:r>
          </a:p>
          <a:p>
            <a:r>
              <a:rPr lang="pt-BR" b="1" dirty="0" smtClean="0"/>
              <a:t>                                        ORGÂNICOS</a:t>
            </a:r>
          </a:p>
          <a:p>
            <a:endParaRPr lang="pt-BR" b="1" dirty="0" smtClean="0"/>
          </a:p>
          <a:p>
            <a:r>
              <a:rPr lang="pt-BR" b="1" dirty="0" smtClean="0"/>
              <a:t>CDR</a:t>
            </a:r>
            <a:r>
              <a:rPr lang="pt-BR" b="1" dirty="0" smtClean="0">
                <a:sym typeface="Wingdings" pitchFamily="2" charset="2"/>
              </a:rPr>
              <a:t> INCINERAÇÃO (USINAS DEDICADAS/</a:t>
            </a:r>
          </a:p>
          <a:p>
            <a:r>
              <a:rPr lang="pt-BR" b="1" dirty="0" smtClean="0">
                <a:sym typeface="Wingdings" pitchFamily="2" charset="2"/>
              </a:rPr>
              <a:t>                                                 CO-COMBUSTÃO)</a:t>
            </a:r>
          </a:p>
          <a:p>
            <a:endParaRPr lang="pt-BR" b="1" dirty="0" smtClean="0">
              <a:sym typeface="Wingdings" pitchFamily="2" charset="2"/>
            </a:endParaRPr>
          </a:p>
          <a:p>
            <a:r>
              <a:rPr lang="pt-BR" b="1" dirty="0" smtClean="0">
                <a:sym typeface="Wingdings" pitchFamily="2" charset="2"/>
              </a:rPr>
              <a:t>ORGÂNICOS  D/ANAE (BIOGÁS ENERGIA</a:t>
            </a:r>
          </a:p>
          <a:p>
            <a:r>
              <a:rPr lang="pt-BR" b="1" dirty="0" smtClean="0">
                <a:sym typeface="Wingdings" pitchFamily="2" charset="2"/>
              </a:rPr>
              <a:t>                                                      COMPOSTO)</a:t>
            </a:r>
          </a:p>
          <a:p>
            <a:r>
              <a:rPr lang="pt-BR" b="1" dirty="0" smtClean="0">
                <a:sym typeface="Wingdings" pitchFamily="2" charset="2"/>
              </a:rPr>
              <a:t>                                  D/AE (COMPOSTO)          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28800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AMBOS OS SISTEMAS APLICADOS APÓS A SEPARAÇÃO NA ORIGEM ( RECICLAGEM + DANAE OU DAE)</a:t>
            </a:r>
            <a:r>
              <a:rPr lang="pt-BR" sz="2000" b="1" dirty="0" smtClean="0">
                <a:solidFill>
                  <a:srgbClr val="FF0000"/>
                </a:solidFill>
                <a:sym typeface="Wingdings" pitchFamily="2" charset="2"/>
              </a:rPr>
              <a:t> A SOBRA = LIXO RESIDUAL (MISTURADO)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48866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QUALIDADE DO COMPOSTO?</a:t>
            </a:r>
            <a:endParaRPr lang="pt-BR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644008" y="0"/>
          <a:ext cx="486003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0"/>
          <a:ext cx="4644007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4088" y="3861048"/>
            <a:ext cx="3779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                       PCI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SKREIBERG    8,296 MJ/Kg</a:t>
            </a:r>
          </a:p>
          <a:p>
            <a:r>
              <a:rPr lang="pt-BR" sz="2400" b="1" dirty="0" smtClean="0"/>
              <a:t>                            1.981 Kcal/Kg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DULONG       7,795 MJ/Kg</a:t>
            </a:r>
          </a:p>
          <a:p>
            <a:r>
              <a:rPr lang="pt-BR" sz="2400" b="1" dirty="0" smtClean="0"/>
              <a:t>                         1.861 Kcal/Kg</a:t>
            </a:r>
            <a:endParaRPr lang="pt-BR" sz="2400" b="1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0" y="3284984"/>
          <a:ext cx="65913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>
            <a:spLocks noChangeAspect="1"/>
          </p:cNvSpPr>
          <p:nvPr/>
        </p:nvSpPr>
        <p:spPr>
          <a:xfrm>
            <a:off x="5328076" y="3881173"/>
            <a:ext cx="3815924" cy="2976827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15816" y="2060848"/>
            <a:ext cx="273630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7704" y="22048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ITÁLIA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0" grpId="0">
        <p:bldAsOne/>
      </p:bldGraphic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SEPARANDO ORGÂNICOS DO LIXO MISTURADO (NA ORIGEM OU MBT)</a:t>
            </a:r>
            <a:endParaRPr lang="pt-BR" sz="20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476672"/>
          <a:ext cx="5796136" cy="292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867275" y="476672"/>
          <a:ext cx="4276725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3438525"/>
          <a:ext cx="62103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>
            <a:spLocks noChangeAspect="1"/>
          </p:cNvSpPr>
          <p:nvPr/>
        </p:nvSpPr>
        <p:spPr>
          <a:xfrm>
            <a:off x="5004048" y="3645024"/>
            <a:ext cx="3815924" cy="2976827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076056" y="3789040"/>
            <a:ext cx="4067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                         PCI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SKREIBERG    1,719 MJ/Kg</a:t>
            </a:r>
          </a:p>
          <a:p>
            <a:r>
              <a:rPr lang="pt-BR" sz="2400" b="1" dirty="0" smtClean="0"/>
              <a:t>                            410,6 Kcal/Kg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DULONG       1,386 MJ/Kg</a:t>
            </a:r>
          </a:p>
          <a:p>
            <a:r>
              <a:rPr lang="pt-BR" sz="2400" b="1" dirty="0" smtClean="0"/>
              <a:t>                           331,1 Kcal/Kg</a:t>
            </a:r>
            <a:endParaRPr lang="pt-B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</a:t>
            </a:r>
            <a:r>
              <a:rPr lang="pt-BR" sz="1600" b="1" dirty="0" smtClean="0">
                <a:solidFill>
                  <a:srgbClr val="FF0000"/>
                </a:solidFill>
              </a:rPr>
              <a:t>6</a:t>
            </a:r>
            <a:r>
              <a:rPr lang="pt-BR" b="1" dirty="0" smtClean="0">
                <a:solidFill>
                  <a:srgbClr val="FF0000"/>
                </a:solidFill>
              </a:rPr>
              <a:t>H10,24O4,7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5562600" cy="344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676774" y="0"/>
          <a:ext cx="4467226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0" y="3114675"/>
          <a:ext cx="628650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40050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                             PCI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        SKREIBERG    15,90 MJ/Kg</a:t>
            </a:r>
          </a:p>
          <a:p>
            <a:r>
              <a:rPr lang="pt-BR" sz="2400" b="1" dirty="0" smtClean="0"/>
              <a:t>                                     3798 Kcal/Kg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      DULONG           15,21 MJ/Kg</a:t>
            </a:r>
          </a:p>
          <a:p>
            <a:r>
              <a:rPr lang="pt-BR" sz="2400" b="1" dirty="0" smtClean="0"/>
              <a:t>                                     3632 Kcal/Kg</a:t>
            </a:r>
            <a:endParaRPr lang="pt-BR" sz="2400" b="1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860032" y="3573016"/>
            <a:ext cx="3960440" cy="3089565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1124744"/>
            <a:ext cx="266429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COMPARAÇÃO ENTRE  MASS BURNING E MBT </a:t>
            </a:r>
            <a:r>
              <a:rPr lang="pt-BR" sz="2400" b="1" dirty="0" smtClean="0">
                <a:sym typeface="Wingdings" pitchFamily="2" charset="2"/>
              </a:rPr>
              <a:t> 1.000 TON/DIA</a:t>
            </a:r>
          </a:p>
          <a:p>
            <a:pPr algn="ctr"/>
            <a:endParaRPr lang="pt-BR" sz="2400" b="1" dirty="0" smtClean="0"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pt-BR" sz="2000" b="1" dirty="0" smtClean="0">
                <a:sym typeface="Wingdings" pitchFamily="2" charset="2"/>
              </a:rPr>
              <a:t>MASS BURNING</a:t>
            </a:r>
            <a:r>
              <a:rPr lang="pt-BR" sz="2000" b="1" dirty="0" smtClean="0"/>
              <a:t> (PCI = 8,2959 KJ/Kg)     ENERGIA TÉRMICA = 96,02 MWt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   Ef. = 22%     Energia Elétrica =  </a:t>
            </a:r>
            <a:r>
              <a:rPr lang="pt-BR" sz="2400" b="1" dirty="0" smtClean="0"/>
              <a:t>21,12 MWe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   Ef. = 30%     Energia Elétrica =  </a:t>
            </a:r>
            <a:r>
              <a:rPr lang="pt-BR" sz="2400" b="1" dirty="0" smtClean="0"/>
              <a:t>28,81 MWe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endParaRPr lang="pt-BR" sz="2000" b="1" dirty="0" smtClean="0"/>
          </a:p>
          <a:p>
            <a:pPr marL="457200" indent="-457200">
              <a:buAutoNum type="arabicPeriod" startAt="2"/>
            </a:pPr>
            <a:r>
              <a:rPr lang="pt-BR" sz="2000" b="1" dirty="0" smtClean="0"/>
              <a:t>INCINERAÇÃO DO CDR  (464T/D)+ DIG ANAERÓBIA ORGÂNICOS (536 T/D)</a:t>
            </a:r>
          </a:p>
          <a:p>
            <a:pPr marL="457200" indent="-457200">
              <a:buAutoNum type="arabicPeriod" startAt="2"/>
            </a:pPr>
            <a:endParaRPr lang="pt-BR" sz="2000" b="1" dirty="0" smtClean="0"/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   </a:t>
            </a:r>
            <a:endParaRPr lang="pt-B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5730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BR" b="1" dirty="0" smtClean="0"/>
              <a:t>        2.1 </a:t>
            </a:r>
            <a:r>
              <a:rPr lang="pt-BR" sz="2000" b="1" dirty="0" smtClean="0"/>
              <a:t>CDR (PCI = 15,9023 KJ/Kg)     ENERGIA TÉRMICA = 85,34 MWt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   Ef. = 22%     Energia Elétrica =  18,78 MWe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   Ef. = 30%     Energia Elétrica =  25,60 MWe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2.2  DIGESTÃO ANAERÓBIA DOS ORGÂNICOS</a:t>
            </a:r>
          </a:p>
          <a:p>
            <a:pPr marL="457200" indent="-457200"/>
            <a:endParaRPr lang="pt-BR" sz="2000" b="1" dirty="0" smtClean="0"/>
          </a:p>
          <a:p>
            <a:pPr marL="457200" indent="-457200"/>
            <a:r>
              <a:rPr lang="pt-BR" sz="2000" b="1" dirty="0" smtClean="0"/>
              <a:t>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60212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Energia Elétrica =  5,52 MWe  (VER ADIANTE)</a:t>
            </a:r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20072" y="4365104"/>
            <a:ext cx="1728192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36096" y="4869160"/>
            <a:ext cx="1512168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8064" y="5013176"/>
            <a:ext cx="194421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36096" y="5949280"/>
            <a:ext cx="165618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0" y="450912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24,3 MWe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31,12 MWe</a:t>
            </a:r>
            <a:endParaRPr lang="pt-BR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812360" cy="46874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16216" y="3284984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0,247 MWhe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536 T/D = 22,33 T/H </a:t>
            </a:r>
            <a:r>
              <a:rPr lang="pt-BR" sz="3200" b="1" dirty="0" smtClean="0">
                <a:sym typeface="Wingdings" pitchFamily="2" charset="2"/>
              </a:rPr>
              <a:t> 22,33 * 0,247 = 5,52 MWe</a:t>
            </a:r>
            <a:endParaRPr lang="pt-BR" sz="32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000"/>
            <a:ext cx="9197027" cy="11295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81450"/>
            <a:ext cx="6438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7248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"/>
            <a:ext cx="9089136" cy="34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764704"/>
            <a:ext cx="86409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1000 t/d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464 t/d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700808"/>
            <a:ext cx="86409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pt-BR" sz="1600" b="1" dirty="0" smtClean="0">
              <a:solidFill>
                <a:srgbClr val="FF0000"/>
              </a:solidFill>
            </a:endParaRPr>
          </a:p>
          <a:p>
            <a:endParaRPr lang="pt-BR" sz="1600" b="1" dirty="0" smtClean="0">
              <a:solidFill>
                <a:srgbClr val="FF0000"/>
              </a:solidFill>
            </a:endParaRPr>
          </a:p>
          <a:p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 536 t/d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18108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4784"/>
            <a:ext cx="9144000" cy="51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" y="10"/>
            <a:ext cx="2715482" cy="82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980728"/>
            <a:ext cx="6743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176" y="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 LIBRA ~ R$ 2,60</a:t>
            </a:r>
            <a:endParaRPr lang="pt-B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94928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R$ 148 – R$ 260   MÉDIA = R$ 218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1792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000" y="0"/>
            <a:ext cx="4605147" cy="68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09625"/>
            <a:ext cx="8143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4288"/>
            <a:ext cx="7743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0"/>
            <a:ext cx="8605266" cy="68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5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522920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LIXO A CÉU ABERTO (LIXÃO)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65313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ATERRO MODERNO COM CAPTURA E QUEIMA DO CH4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93305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ATERRO MODERNO COM CAPTURA E USO DO CH4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28498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INCINERAÇÃO COM GERAÇÃO DE ENERGIA  (WTE)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70892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COMPOSTAGEM AERÓBIA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20608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COMPOSTAGEM ANAERÓBIA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8448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SOMENTE PARA ORGÂNICOS SEPARADOS NA ORIGEM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1844824"/>
            <a:ext cx="23762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Straight Arrow Connector 13"/>
          <p:cNvCxnSpPr>
            <a:endCxn id="9" idx="3"/>
          </p:cNvCxnSpPr>
          <p:nvPr/>
        </p:nvCxnSpPr>
        <p:spPr>
          <a:xfrm rot="5400000">
            <a:off x="6071539" y="2361511"/>
            <a:ext cx="529315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rot="10800000" flipV="1">
            <a:off x="5652120" y="2096852"/>
            <a:ext cx="432048" cy="1800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79912" y="162880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RECICLAGEM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7647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REDUÇÃO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76470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GERAÇÃO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HIERARQUIA PARA GERENCIAMENTO DOS RSU (ECC, COLUMBIA UNIV. 2008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21" name="Down Arrow 20"/>
          <p:cNvSpPr/>
          <p:nvPr/>
        </p:nvSpPr>
        <p:spPr>
          <a:xfrm rot="10800000">
            <a:off x="1403648" y="1556792"/>
            <a:ext cx="43204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/>
          <p:cNvSpPr txBox="1"/>
          <p:nvPr/>
        </p:nvSpPr>
        <p:spPr>
          <a:xfrm>
            <a:off x="1763688" y="177281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$</a:t>
            </a:r>
            <a:endParaRPr lang="pt-BR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7" grpId="0"/>
      <p:bldP spid="18" grpId="0"/>
      <p:bldP spid="19" grpId="0"/>
      <p:bldP spid="20" grpId="0"/>
      <p:bldP spid="21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9" y="0"/>
            <a:ext cx="9179759" cy="53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5328000"/>
            <a:ext cx="916609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292080" y="2348880"/>
            <a:ext cx="3851920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/>
          <p:cNvSpPr/>
          <p:nvPr/>
        </p:nvSpPr>
        <p:spPr>
          <a:xfrm>
            <a:off x="0" y="3645024"/>
            <a:ext cx="6228184" cy="7200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5229200"/>
            <a:ext cx="9144000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4427984" y="6453336"/>
            <a:ext cx="4716016" cy="404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88024" y="3284984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US$ 100.000 – US$ 150.000 Ton/d 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34925" y="6132513"/>
            <a:ext cx="9215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tabLst>
                <a:tab pos="5643563" algn="l"/>
              </a:tabLst>
            </a:pPr>
            <a:r>
              <a:rPr lang="nl-BE" sz="2000">
                <a:latin typeface="Franklin Gothic Demi" pitchFamily="34" charset="0"/>
              </a:rPr>
              <a:t>Juni 2011</a:t>
            </a: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nl-BE" sz="6000" dirty="0" smtClean="0">
                <a:latin typeface="Berlin Sans FB Demi" pitchFamily="34" charset="0"/>
              </a:rPr>
              <a:t>ECOWERF</a:t>
            </a:r>
            <a:br>
              <a:rPr lang="nl-BE" sz="6000" dirty="0" smtClean="0">
                <a:latin typeface="Berlin Sans FB Demi" pitchFamily="34" charset="0"/>
              </a:rPr>
            </a:br>
            <a:r>
              <a:rPr lang="nl-BE" sz="6000" dirty="0" smtClean="0">
                <a:latin typeface="Berlin Sans FB Demi" pitchFamily="34" charset="0"/>
              </a:rPr>
              <a:t>Biowaste</a:t>
            </a:r>
            <a:br>
              <a:rPr lang="nl-BE" sz="6000" dirty="0" smtClean="0">
                <a:latin typeface="Berlin Sans FB Demi" pitchFamily="34" charset="0"/>
              </a:rPr>
            </a:br>
            <a:r>
              <a:rPr lang="nl-BE" sz="6000" dirty="0" smtClean="0">
                <a:latin typeface="Berlin Sans FB Demi" pitchFamily="34" charset="0"/>
              </a:rPr>
              <a:t>Anaerobic Digestion</a:t>
            </a:r>
            <a:endParaRPr lang="nl-NL" sz="6000" dirty="0" smtClean="0">
              <a:latin typeface="Berlin Sans FB Demi" pitchFamily="34" charset="0"/>
            </a:endParaRPr>
          </a:p>
        </p:txBody>
      </p:sp>
      <p:sp>
        <p:nvSpPr>
          <p:cNvPr id="307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81525"/>
            <a:ext cx="6400800" cy="5032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BE" sz="2800" b="1" smtClean="0"/>
              <a:t>Compostella</a:t>
            </a:r>
            <a:r>
              <a:rPr lang="en-US" sz="2800" b="1" smtClean="0">
                <a:cs typeface="Arial" charset="0"/>
              </a:rPr>
              <a:t>®</a:t>
            </a:r>
            <a:r>
              <a:rPr lang="nl-BE" sz="2800" smtClean="0"/>
              <a:t> </a:t>
            </a:r>
            <a:r>
              <a:rPr lang="nl-BE" sz="2800" i="1" smtClean="0"/>
              <a:t>Biotim</a:t>
            </a:r>
            <a:endParaRPr lang="nl-NL" sz="2800" i="1" smtClean="0"/>
          </a:p>
        </p:txBody>
      </p:sp>
      <p:pic>
        <p:nvPicPr>
          <p:cNvPr id="3077" name="Picture 7" descr="Waterleau_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339725"/>
            <a:ext cx="4394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2204864"/>
            <a:ext cx="5184775" cy="576262"/>
          </a:xfrm>
        </p:spPr>
        <p:txBody>
          <a:bodyPr>
            <a:normAutofit fontScale="90000"/>
          </a:bodyPr>
          <a:lstStyle/>
          <a:p>
            <a:pPr algn="ctr"/>
            <a:endParaRPr lang="nl-BE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7" descr="Waterleau_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4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912020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98226"/>
            <a:ext cx="3347864" cy="30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15054"/>
            <a:ext cx="3923928" cy="294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908720"/>
            <a:ext cx="5220072" cy="30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9"/>
            <a:ext cx="5868358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aterleau_logo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808" cy="5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4389" y="3789041"/>
            <a:ext cx="439961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620687"/>
            <a:ext cx="3347864" cy="268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71820"/>
            <a:ext cx="4872534" cy="3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286125" y="214313"/>
            <a:ext cx="5072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b="1" dirty="0" smtClean="0">
                <a:solidFill>
                  <a:srgbClr val="002060"/>
                </a:solidFill>
              </a:rPr>
              <a:t>                             Energie </a:t>
            </a:r>
            <a:r>
              <a:rPr lang="nl-BE" sz="2400" b="1" dirty="0">
                <a:solidFill>
                  <a:srgbClr val="002060"/>
                </a:solidFill>
              </a:rPr>
              <a:t>balans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331913" y="1341438"/>
            <a:ext cx="59769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800" b="1"/>
              <a:t>40.000 TPY GFT</a:t>
            </a:r>
          </a:p>
          <a:p>
            <a:endParaRPr lang="nl-BE" sz="2400" b="1"/>
          </a:p>
          <a:p>
            <a:r>
              <a:rPr lang="nl-BE" sz="2400" b="1"/>
              <a:t>Biogas Productie: 		2.900 kW</a:t>
            </a:r>
          </a:p>
          <a:p>
            <a:endParaRPr lang="nl-BE" sz="2400" b="1"/>
          </a:p>
          <a:p>
            <a:r>
              <a:rPr lang="nl-BE" sz="2400" b="1"/>
              <a:t>Electriciteitsproductie:	1.200 kW</a:t>
            </a:r>
          </a:p>
          <a:p>
            <a:r>
              <a:rPr lang="nl-BE" sz="2400" b="1"/>
              <a:t>Warmte (op 105 °C):	1.300 kW</a:t>
            </a:r>
            <a:endParaRPr lang="nl-BE" sz="2000" b="1"/>
          </a:p>
          <a:p>
            <a:pPr lvl="1">
              <a:buFont typeface="Arial" charset="0"/>
              <a:buChar char="•"/>
            </a:pPr>
            <a:r>
              <a:rPr lang="nl-BE" sz="2000" b="1"/>
              <a:t> Hygienisatie:          560 kW</a:t>
            </a:r>
          </a:p>
          <a:p>
            <a:pPr lvl="1">
              <a:buFont typeface="Arial" charset="0"/>
              <a:buChar char="•"/>
            </a:pPr>
            <a:r>
              <a:rPr lang="nl-BE" sz="2000" b="1"/>
              <a:t> Vergister :               150 kW</a:t>
            </a:r>
          </a:p>
          <a:p>
            <a:pPr lvl="1">
              <a:buFont typeface="Arial" charset="0"/>
              <a:buChar char="•"/>
            </a:pPr>
            <a:r>
              <a:rPr lang="nl-BE" sz="2000" b="1"/>
              <a:t> Amonium stripper: 220 kW</a:t>
            </a:r>
          </a:p>
        </p:txBody>
      </p:sp>
      <p:pic>
        <p:nvPicPr>
          <p:cNvPr id="4" name="Picture 7" descr="Waterleau_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4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5508104" y="2708920"/>
            <a:ext cx="43204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4168" y="24928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41,3% EFICIÊNCIA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86125" y="214313"/>
            <a:ext cx="5072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b="1" dirty="0" smtClean="0">
                <a:solidFill>
                  <a:srgbClr val="002060"/>
                </a:solidFill>
              </a:rPr>
              <a:t>                       ECONOMISCH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331640" y="1196752"/>
            <a:ext cx="59769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800" b="1" dirty="0"/>
              <a:t>40.000 TPY GFT</a:t>
            </a:r>
          </a:p>
          <a:p>
            <a:r>
              <a:rPr lang="nl-BE" sz="2800" b="1" dirty="0"/>
              <a:t>Investering 8.000.000 €</a:t>
            </a:r>
          </a:p>
          <a:p>
            <a:pPr lvl="1"/>
            <a:r>
              <a:rPr lang="nl-BE" sz="2400" b="1" dirty="0"/>
              <a:t>Groene stroomcertificaten: 		110 €/ MWh – </a:t>
            </a:r>
            <a:r>
              <a:rPr lang="nl-BE" sz="2400" b="1" dirty="0">
                <a:solidFill>
                  <a:srgbClr val="FF0000"/>
                </a:solidFill>
              </a:rPr>
              <a:t>20 jaar</a:t>
            </a:r>
          </a:p>
          <a:p>
            <a:pPr lvl="1"/>
            <a:r>
              <a:rPr lang="nl-BE" sz="2400" b="1" dirty="0"/>
              <a:t>	1.000.000 €/jaar</a:t>
            </a:r>
          </a:p>
          <a:p>
            <a:pPr lvl="1"/>
            <a:r>
              <a:rPr lang="nl-BE" sz="2400" b="1" dirty="0"/>
              <a:t>WKK Certificaten: </a:t>
            </a:r>
          </a:p>
          <a:p>
            <a:pPr lvl="1"/>
            <a:r>
              <a:rPr lang="nl-BE" sz="2400" b="1" dirty="0"/>
              <a:t>	31 €/MWh BPE</a:t>
            </a:r>
          </a:p>
          <a:p>
            <a:pPr lvl="1"/>
            <a:r>
              <a:rPr lang="nl-BE" sz="2400" b="1" dirty="0"/>
              <a:t>	260.000 €/jaar</a:t>
            </a:r>
          </a:p>
          <a:p>
            <a:pPr lvl="1"/>
            <a:r>
              <a:rPr lang="nl-BE" sz="2400" b="1" dirty="0"/>
              <a:t>Verkoop Electriciteit:	50 €/MWh</a:t>
            </a:r>
          </a:p>
          <a:p>
            <a:pPr lvl="1"/>
            <a:r>
              <a:rPr lang="nl-BE" sz="2400" b="1" dirty="0"/>
              <a:t>	420.000 €/jaar</a:t>
            </a:r>
          </a:p>
          <a:p>
            <a:pPr lvl="1"/>
            <a:endParaRPr lang="nl-BE" sz="2400" b="1" dirty="0"/>
          </a:p>
          <a:p>
            <a:pPr lvl="1"/>
            <a:r>
              <a:rPr lang="nl-BE" sz="2400" b="1" dirty="0"/>
              <a:t>Project IRR &gt; 30 % !!</a:t>
            </a:r>
          </a:p>
          <a:p>
            <a:pPr lvl="1"/>
            <a:r>
              <a:rPr lang="nl-BE" sz="2400" b="1" dirty="0"/>
              <a:t>Payback &lt; 3 jaar</a:t>
            </a:r>
            <a:endParaRPr lang="nl-BE" sz="2000" b="1" dirty="0"/>
          </a:p>
          <a:p>
            <a:endParaRPr lang="nl-BE" sz="2000" b="1" dirty="0"/>
          </a:p>
        </p:txBody>
      </p:sp>
      <p:pic>
        <p:nvPicPr>
          <p:cNvPr id="4" name="Picture 7" descr="Waterleau_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4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4248" y="119675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120 TON/d</a:t>
            </a:r>
          </a:p>
          <a:p>
            <a:endParaRPr lang="pt-BR" b="1" dirty="0" smtClean="0">
              <a:solidFill>
                <a:srgbClr val="00B0F0"/>
              </a:solidFill>
            </a:endParaRPr>
          </a:p>
          <a:p>
            <a:r>
              <a:rPr lang="pt-BR" b="1" dirty="0" smtClean="0">
                <a:solidFill>
                  <a:srgbClr val="00B0F0"/>
                </a:solidFill>
              </a:rPr>
              <a:t>R$ 19.000.000</a:t>
            </a:r>
            <a:endParaRPr lang="pt-B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1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80" y="2708921"/>
            <a:ext cx="549902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3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29000"/>
            <a:ext cx="45883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0842" y="3501008"/>
            <a:ext cx="443315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0798"/>
            <a:ext cx="8640959" cy="65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733"/>
            <a:ext cx="9144000" cy="69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148063" cy="379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2348880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2627784" cy="24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1650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84931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351"/>
            <a:ext cx="9143999" cy="69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0"/>
            <a:ext cx="898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6762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280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428961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72816"/>
            <a:ext cx="34918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7428548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96000"/>
            <a:ext cx="750189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96000"/>
            <a:ext cx="7397115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97152"/>
            <a:ext cx="74285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05265"/>
            <a:ext cx="7260908" cy="102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06281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" y="1"/>
            <a:ext cx="9106281" cy="66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48" y="188640"/>
            <a:ext cx="921069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276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00" y="980728"/>
            <a:ext cx="6819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7067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56992"/>
            <a:ext cx="6600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77072"/>
            <a:ext cx="6524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941168"/>
            <a:ext cx="6829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629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2581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65249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9212580" cy="12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989252" cy="53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QUEIMA DOS RSU EM GRELHAS – ZONAS DISTINTAS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21288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Pré-aquecimento do ar de combustão na zona 1 </a:t>
            </a:r>
            <a:r>
              <a:rPr lang="pt-BR" sz="2400" b="1" dirty="0" smtClean="0">
                <a:sym typeface="Wingdings" pitchFamily="2" charset="2"/>
              </a:rPr>
              <a:t> Zonas 2 e 3 lixo sêco</a:t>
            </a:r>
            <a:endParaRPr lang="pt-BR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0" y="684000"/>
            <a:ext cx="8020812" cy="33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697857" cy="61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" y="4797155"/>
            <a:ext cx="8425053" cy="19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543" y="4077075"/>
            <a:ext cx="3695033" cy="59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195736" y="2060848"/>
            <a:ext cx="60486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92" y="3573016"/>
            <a:ext cx="5328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7984" y="2852936"/>
            <a:ext cx="2376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1680" y="5589240"/>
            <a:ext cx="50405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seas.columbia.edu/earth/wtert/Templat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172200" cy="879539"/>
          </a:xfrm>
          <a:prstGeom prst="rect">
            <a:avLst/>
          </a:prstGeom>
          <a:noFill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42" y="2132856"/>
            <a:ext cx="40976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5289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17032"/>
            <a:ext cx="2718462" cy="11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132856"/>
            <a:ext cx="28163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Owner\Desktop\wtert_logo_b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445224"/>
            <a:ext cx="2996516" cy="11464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00192" y="1268760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Prof. Nickolas J. Themelis</a:t>
            </a:r>
          </a:p>
          <a:p>
            <a:pPr algn="just"/>
            <a:r>
              <a:rPr lang="pt-BR" sz="1400" b="1" dirty="0" smtClean="0"/>
              <a:t>EARTH ENGINEERING CENTER (EEC)</a:t>
            </a:r>
          </a:p>
          <a:p>
            <a:pPr algn="just"/>
            <a:r>
              <a:rPr lang="pt-BR" sz="1400" b="1" dirty="0" smtClean="0"/>
              <a:t>COLUMBIA UNIVERSITY EM NY-2003</a:t>
            </a:r>
            <a:endParaRPr lang="pt-BR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228184" y="1268760"/>
            <a:ext cx="2915816" cy="792088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 descr="http://www.seas.columbia.edu/earth/wtert/images/wtert_japan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445224"/>
            <a:ext cx="3041842" cy="11464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REDE </a:t>
            </a:r>
            <a:r>
              <a:rPr lang="pt-BR" sz="32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WT</a:t>
            </a:r>
            <a:r>
              <a:rPr lang="pt-B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pt-BR" sz="32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RT</a:t>
            </a:r>
            <a:r>
              <a:rPr lang="pt-BR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200" b="1" dirty="0" smtClean="0"/>
              <a:t>NO MUNDO </a:t>
            </a:r>
            <a:endParaRPr lang="pt-BR" sz="3200" b="1" dirty="0"/>
          </a:p>
        </p:txBody>
      </p:sp>
      <p:pic>
        <p:nvPicPr>
          <p:cNvPr id="1026" name="Picture 2" descr="http://www.wtert.eu/ASK_Global/images/experten/TN_162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476672"/>
            <a:ext cx="930399" cy="74432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wtert_logo_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0750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0"/>
            <a:ext cx="6804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Conselho </a:t>
            </a:r>
            <a:r>
              <a:rPr lang="pt-BR" sz="2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de Pesquisa em Tecnologia de Geração de  </a:t>
            </a:r>
            <a:endParaRPr lang="en-US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Energia </a:t>
            </a:r>
            <a:r>
              <a:rPr lang="pt-BR" sz="2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 Partir de Resíduos              </a:t>
            </a:r>
            <a:endParaRPr lang="en-US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Progresso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no Gerenciamento Sustentável de Resíduos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 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Waste-to-Energy </a:t>
            </a:r>
            <a:r>
              <a:rPr lang="en-US" sz="1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Research and Technology Council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Advancing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Sustainable Waste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7292" y="2060848"/>
            <a:ext cx="6529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www.wtert.com.br</a:t>
            </a:r>
            <a:endParaRPr lang="en-US" sz="28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80928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Os objetivos do WTERT-Brasil são: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1. Aproximar todos os grupos de pesquisa e desenvolvimento trabalhando nas diversas áreas pertinentes ao gerenciamento de resíduos, no Brasil, e compartilhar informações sobre o Gerenciamento Sustentável de Resíduos através do WTERT  dos EUA ( </a:t>
            </a:r>
            <a:r>
              <a:rPr lang="pt-BR" b="1" dirty="0" smtClean="0">
                <a:latin typeface="Arial" pitchFamily="34" charset="0"/>
                <a:cs typeface="Arial" pitchFamily="34" charset="0"/>
                <a:hlinkClick r:id="rId4"/>
              </a:rPr>
              <a:t>www.wtert.org</a:t>
            </a: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e coligadas ao redor  do mundo.</a:t>
            </a:r>
          </a:p>
          <a:p>
            <a:pPr marL="342900" indent="-342900" algn="just">
              <a:buAutoNum type="arabicPeriod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3356992"/>
            <a:ext cx="468052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ounded Rectangle 7"/>
          <p:cNvSpPr/>
          <p:nvPr/>
        </p:nvSpPr>
        <p:spPr>
          <a:xfrm>
            <a:off x="395536" y="3933056"/>
            <a:ext cx="295232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unded Rectangle 8"/>
          <p:cNvSpPr/>
          <p:nvPr/>
        </p:nvSpPr>
        <p:spPr>
          <a:xfrm>
            <a:off x="251520" y="4725144"/>
            <a:ext cx="280831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ounded Rectangle 9"/>
          <p:cNvSpPr/>
          <p:nvPr/>
        </p:nvSpPr>
        <p:spPr>
          <a:xfrm>
            <a:off x="4067944" y="5013176"/>
            <a:ext cx="23042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2915816" y="5373216"/>
            <a:ext cx="324036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0" y="52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2. Identificar as tecnologias mais adequadas ao tratamento dos diversos materiais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   presentes nos resíduos do Brasil, estimular a pesquisa acadêmica de acordo 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   com as necessidades e disseminar estas informações pelo País; paralelamente 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   o WTERT – Brasil irá disponibilizar informações, em inglês, de modo que o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   resto do mundo possa acompanhar os problemas, soluções e oportunidades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    visando o progresso do gerenciamento dos resíduos no Brasil.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GERAÇÃO DE ENERGIA COM RSU</a:t>
            </a:r>
          </a:p>
          <a:p>
            <a:pPr algn="ctr"/>
            <a:r>
              <a:rPr lang="pt-BR" sz="3600" b="1" dirty="0" smtClean="0"/>
              <a:t>COMPARAÇÃO ENTRE QUEIMA DIRETA E TRATAMENTO MECÂNICO-BIOLÓGICO (MBT)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 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Sergio Guerreiro Ribeiro</a:t>
            </a:r>
          </a:p>
          <a:p>
            <a:pPr algn="ctr"/>
            <a:r>
              <a:rPr lang="pt-BR" sz="2400" dirty="0" smtClean="0">
                <a:hlinkClick r:id="rId2"/>
              </a:rPr>
              <a:t>www.wtert.com.br</a:t>
            </a:r>
            <a:endParaRPr lang="pt-BR" sz="2400" dirty="0" smtClean="0"/>
          </a:p>
          <a:p>
            <a:pPr algn="ctr"/>
            <a:r>
              <a:rPr lang="pt-BR" sz="2400" dirty="0" smtClean="0">
                <a:latin typeface="Corbel" pitchFamily="34" charset="0"/>
              </a:rPr>
              <a:t>WTERT-BRASIL</a:t>
            </a:r>
            <a:endParaRPr lang="pt-BR" sz="2400" dirty="0" smtClean="0"/>
          </a:p>
          <a:p>
            <a:pPr algn="ctr"/>
            <a:r>
              <a:rPr lang="pt-BR" sz="2400" dirty="0" smtClean="0"/>
              <a:t>9-8-2011</a:t>
            </a:r>
            <a:endParaRPr lang="pt-BR" sz="2400" dirty="0" smtClean="0">
              <a:solidFill>
                <a:srgbClr val="FFC000"/>
              </a:solidFill>
            </a:endParaRPr>
          </a:p>
          <a:p>
            <a:pPr algn="ctr"/>
            <a:endParaRPr lang="pt-BR" sz="3600" b="1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6"/>
            <a:ext cx="1230154" cy="16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3449003" cy="5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12000"/>
            <a:ext cx="448056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196000"/>
            <a:ext cx="4499515" cy="13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00000"/>
            <a:ext cx="4545902" cy="9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36000"/>
            <a:ext cx="4545902" cy="9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3425" y="612000"/>
            <a:ext cx="460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2000" y="3600000"/>
            <a:ext cx="4375976" cy="18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0" y="2664000"/>
            <a:ext cx="4571999" cy="90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99992" y="900000"/>
            <a:ext cx="4644008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00192" y="1512000"/>
            <a:ext cx="259228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9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2000" y="5544002"/>
            <a:ext cx="441579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11560" y="3284984"/>
            <a:ext cx="3744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3501008"/>
            <a:ext cx="2051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09927" idx="3"/>
          </p:cNvCxnSpPr>
          <p:nvPr/>
        </p:nvCxnSpPr>
        <p:spPr>
          <a:xfrm>
            <a:off x="899592" y="5013176"/>
            <a:ext cx="3646310" cy="8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5229200"/>
            <a:ext cx="2843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552" y="2852936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520" y="83671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39752" y="1052736"/>
            <a:ext cx="1584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1916832"/>
            <a:ext cx="4211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11760" y="1700808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6016" y="2924944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48064" y="3789040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39952" y="6597352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67744" y="676800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2219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6001"/>
            <a:ext cx="4247123" cy="33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404664"/>
            <a:ext cx="4810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75" y="2132856"/>
            <a:ext cx="4810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000" y="3140968"/>
            <a:ext cx="4876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4" y="3933056"/>
            <a:ext cx="4767263" cy="14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6000"/>
            <a:ext cx="4143851" cy="30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512" y="0"/>
            <a:ext cx="6205832" cy="49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57800"/>
            <a:ext cx="581269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79712" y="1700808"/>
            <a:ext cx="5544616" cy="648072"/>
          </a:xfrm>
          <a:prstGeom prst="rect">
            <a:avLst/>
          </a:prstGeom>
          <a:solidFill>
            <a:srgbClr val="FF0000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00" y="8"/>
            <a:ext cx="7072884" cy="68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3608" y="4725144"/>
            <a:ext cx="165618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17228</TotalTime>
  <Words>935</Words>
  <Application>Microsoft Office PowerPoint</Application>
  <PresentationFormat>On-screen Show (4:3)</PresentationFormat>
  <Paragraphs>208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Metro</vt:lpstr>
      <vt:lpstr>2_Custom Design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ECOWERF Biowaste Anaerobic Digestion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Sergio</cp:lastModifiedBy>
  <cp:revision>918</cp:revision>
  <dcterms:created xsi:type="dcterms:W3CDTF">2010-07-30T19:37:54Z</dcterms:created>
  <dcterms:modified xsi:type="dcterms:W3CDTF">2011-08-07T13:08:43Z</dcterms:modified>
</cp:coreProperties>
</file>